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notesMasterIdLst>
    <p:notesMasterId r:id="rId25"/>
  </p:notesMasterIdLst>
  <p:sldIdLst>
    <p:sldId id="361" r:id="rId2"/>
    <p:sldId id="347" r:id="rId3"/>
    <p:sldId id="349" r:id="rId4"/>
    <p:sldId id="344" r:id="rId5"/>
    <p:sldId id="350" r:id="rId6"/>
    <p:sldId id="353" r:id="rId7"/>
    <p:sldId id="351" r:id="rId8"/>
    <p:sldId id="352" r:id="rId9"/>
    <p:sldId id="354" r:id="rId10"/>
    <p:sldId id="355" r:id="rId11"/>
    <p:sldId id="356" r:id="rId12"/>
    <p:sldId id="346" r:id="rId13"/>
    <p:sldId id="357" r:id="rId14"/>
    <p:sldId id="359" r:id="rId15"/>
    <p:sldId id="340" r:id="rId16"/>
    <p:sldId id="360" r:id="rId17"/>
    <p:sldId id="363" r:id="rId18"/>
    <p:sldId id="364" r:id="rId19"/>
    <p:sldId id="365" r:id="rId20"/>
    <p:sldId id="367" r:id="rId21"/>
    <p:sldId id="366" r:id="rId22"/>
    <p:sldId id="368" r:id="rId23"/>
    <p:sldId id="362" r:id="rId24"/>
  </p:sldIdLst>
  <p:sldSz cx="12192000" cy="6858000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35" autoAdjust="0"/>
    <p:restoredTop sz="94660"/>
  </p:normalViewPr>
  <p:slideViewPr>
    <p:cSldViewPr snapToGrid="0">
      <p:cViewPr>
        <p:scale>
          <a:sx n="75" d="100"/>
          <a:sy n="75" d="100"/>
        </p:scale>
        <p:origin x="-1812" y="-10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6C3D98-20E4-4972-AB86-3E551A7472BF}" type="datetimeFigureOut">
              <a:rPr lang="ru-RU" smtClean="0"/>
              <a:t>19.02.2021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008C95-1E81-40A2-A3A0-245EE7C5C1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53514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Типов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C:\Users\s.chepeev\Desktop\Модели ЦО\Page 1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822113" y="6596732"/>
            <a:ext cx="369887" cy="261268"/>
          </a:xfrm>
        </p:spPr>
        <p:txBody>
          <a:bodyPr/>
          <a:lstStyle>
            <a:lvl1pPr algn="ctr">
              <a:lnSpc>
                <a:spcPct val="100000"/>
              </a:lnSpc>
              <a:defRPr baseline="0">
                <a:solidFill>
                  <a:srgbClr val="1F264A"/>
                </a:solidFill>
              </a:defRPr>
            </a:lvl1pPr>
          </a:lstStyle>
          <a:p>
            <a:fld id="{E8DD0F05-9152-48D7-BAD1-3C9B5094FDFC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1" y="6587576"/>
            <a:ext cx="11847383" cy="267800"/>
          </a:xfrm>
          <a:prstGeom prst="rect">
            <a:avLst/>
          </a:prstGeom>
          <a:solidFill>
            <a:srgbClr val="9D22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477183"/>
            <a:endParaRPr lang="ru-RU" sz="19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1316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Типов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C:\Users\s.chepeev\Desktop\Модели ЦО\Page 1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 userDrawn="1"/>
        </p:nvSpPr>
        <p:spPr>
          <a:xfrm>
            <a:off x="2" y="649288"/>
            <a:ext cx="12191998" cy="6208712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6590199"/>
            <a:ext cx="11847383" cy="267800"/>
          </a:xfrm>
          <a:prstGeom prst="rect">
            <a:avLst/>
          </a:prstGeom>
          <a:solidFill>
            <a:srgbClr val="9D22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477183"/>
            <a:endParaRPr lang="ru-RU" sz="1900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822113" y="6596732"/>
            <a:ext cx="369887" cy="261268"/>
          </a:xfrm>
        </p:spPr>
        <p:txBody>
          <a:bodyPr/>
          <a:lstStyle>
            <a:lvl1pPr algn="ctr">
              <a:lnSpc>
                <a:spcPct val="100000"/>
              </a:lnSpc>
              <a:defRPr baseline="0">
                <a:solidFill>
                  <a:srgbClr val="1F264A"/>
                </a:solidFill>
              </a:defRPr>
            </a:lvl1pPr>
          </a:lstStyle>
          <a:p>
            <a:fld id="{E8DD0F05-9152-48D7-BAD1-3C9B5094FDFC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8238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Типов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822113" y="6596732"/>
            <a:ext cx="369887" cy="261268"/>
          </a:xfrm>
        </p:spPr>
        <p:txBody>
          <a:bodyPr/>
          <a:lstStyle>
            <a:lvl1pPr algn="ctr">
              <a:lnSpc>
                <a:spcPct val="100000"/>
              </a:lnSpc>
              <a:defRPr baseline="0">
                <a:solidFill>
                  <a:srgbClr val="1F264A"/>
                </a:solidFill>
              </a:defRPr>
            </a:lvl1pPr>
          </a:lstStyle>
          <a:p>
            <a:fld id="{E8DD0F05-9152-48D7-BAD1-3C9B5094FDFC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0243" name="Picture 3" descr="C:\Users\s.chepeev\Desktop\Модели ЦО\123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3396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9665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771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11516">
              <a:spcBef>
                <a:spcPts val="5"/>
              </a:spcBef>
            </a:pPr>
            <a:r>
              <a:rPr lang="en-US" spc="18" smtClean="0"/>
              <a:t>29100228.doc</a:t>
            </a:r>
            <a:endParaRPr lang="en-US" spc="18"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609600" y="6377939"/>
            <a:ext cx="2804160" cy="34290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310563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bg1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1923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1923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470418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bg1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2C4154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613463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13533" y="365126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13532" y="1907113"/>
            <a:ext cx="10515600" cy="426985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37" y="6182264"/>
            <a:ext cx="1100905" cy="174088"/>
          </a:xfrm>
          <a:prstGeom prst="rect">
            <a:avLst/>
          </a:prstGeom>
          <a:solidFill>
            <a:schemeClr val="bg1"/>
          </a:solidFill>
        </p:spPr>
        <p:txBody>
          <a:bodyPr vert="horz" lIns="0" tIns="0" rIns="0" bIns="0" rtlCol="0" anchor="t" anchorCtr="0">
            <a:noAutofit/>
          </a:bodyPr>
          <a:lstStyle>
            <a:lvl1pPr algn="l">
              <a:defRPr sz="1200">
                <a:solidFill>
                  <a:srgbClr val="9D2235"/>
                </a:solidFill>
              </a:defRPr>
            </a:lvl1pPr>
          </a:lstStyle>
          <a:p>
            <a:pPr defTabSz="477183"/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47384" y="6587577"/>
            <a:ext cx="344616" cy="27042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ctr">
              <a:defRPr sz="900">
                <a:solidFill>
                  <a:srgbClr val="1F264A"/>
                </a:solidFill>
              </a:defRPr>
            </a:lvl1pPr>
          </a:lstStyle>
          <a:p>
            <a:pPr defTabSz="477183"/>
            <a:fld id="{E8DD0F05-9152-48D7-BAD1-3C9B5094FDFC}" type="slidenum">
              <a:rPr lang="ru-RU" smtClean="0"/>
              <a:pPr defTabSz="477183"/>
              <a:t>‹#›</a:t>
            </a:fld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1" y="6587576"/>
            <a:ext cx="11847383" cy="267800"/>
          </a:xfrm>
          <a:prstGeom prst="rect">
            <a:avLst/>
          </a:prstGeom>
          <a:solidFill>
            <a:srgbClr val="9D22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477183"/>
            <a:endParaRPr lang="ru-RU" sz="19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2241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8" r:id="rId4"/>
    <p:sldLayoutId id="2147483669" r:id="rId5"/>
    <p:sldLayoutId id="2147483670" r:id="rId6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1051998" rtl="0" eaLnBrk="1" latinLnBrk="0" hangingPunct="1">
        <a:lnSpc>
          <a:spcPct val="90000"/>
        </a:lnSpc>
        <a:spcBef>
          <a:spcPct val="0"/>
        </a:spcBef>
        <a:buNone/>
        <a:defRPr sz="1900" kern="1200">
          <a:solidFill>
            <a:srgbClr val="9D2235"/>
          </a:solidFill>
          <a:latin typeface="+mj-lt"/>
          <a:ea typeface="+mj-ea"/>
          <a:cs typeface="+mj-cs"/>
        </a:defRPr>
      </a:lvl1pPr>
    </p:titleStyle>
    <p:bodyStyle>
      <a:lvl1pPr marL="0" indent="0" algn="l" defTabSz="1051998" rtl="0" eaLnBrk="1" latinLnBrk="0" hangingPunct="1">
        <a:lnSpc>
          <a:spcPts val="1461"/>
        </a:lnSpc>
        <a:spcBef>
          <a:spcPts val="0"/>
        </a:spcBef>
        <a:buFont typeface="Arial" panose="020B0604020202020204" pitchFamily="34" charset="0"/>
        <a:buNone/>
        <a:defRPr sz="1200" kern="1200" cap="all" baseline="0">
          <a:solidFill>
            <a:srgbClr val="9D2235"/>
          </a:solidFill>
          <a:latin typeface="+mn-lt"/>
          <a:ea typeface="+mn-ea"/>
          <a:cs typeface="+mn-cs"/>
        </a:defRPr>
      </a:lvl1pPr>
      <a:lvl2pPr marL="0" indent="0" algn="l" defTabSz="1051998" rtl="0" eaLnBrk="1" latinLnBrk="0" hangingPunct="1">
        <a:lnSpc>
          <a:spcPts val="1461"/>
        </a:lnSpc>
        <a:spcBef>
          <a:spcPts val="1461"/>
        </a:spcBef>
        <a:buFont typeface="Arial" panose="020B0604020202020204" pitchFamily="34" charset="0"/>
        <a:buNone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051998" indent="0" algn="l" defTabSz="1051998" rtl="0" eaLnBrk="1" latinLnBrk="0" hangingPunct="1">
        <a:lnSpc>
          <a:spcPts val="1461"/>
        </a:lnSpc>
        <a:spcBef>
          <a:spcPts val="575"/>
        </a:spcBef>
        <a:buFont typeface="Arial" panose="020B0604020202020204" pitchFamily="34" charset="0"/>
        <a:buNone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577995" indent="0" algn="l" defTabSz="1051998" rtl="0" eaLnBrk="1" latinLnBrk="0" hangingPunct="1">
        <a:lnSpc>
          <a:spcPts val="1461"/>
        </a:lnSpc>
        <a:spcBef>
          <a:spcPts val="575"/>
        </a:spcBef>
        <a:buFont typeface="Arial" panose="020B0604020202020204" pitchFamily="34" charset="0"/>
        <a:buNone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103995" indent="0" algn="l" defTabSz="1051998" rtl="0" eaLnBrk="1" latinLnBrk="0" hangingPunct="1">
        <a:lnSpc>
          <a:spcPts val="1461"/>
        </a:lnSpc>
        <a:spcBef>
          <a:spcPts val="575"/>
        </a:spcBef>
        <a:buFont typeface="Arial" panose="020B0604020202020204" pitchFamily="34" charset="0"/>
        <a:buNone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892993" indent="-263000" algn="l" defTabSz="1051998" rtl="0" eaLnBrk="1" latinLnBrk="0" hangingPunct="1">
        <a:lnSpc>
          <a:spcPct val="90000"/>
        </a:lnSpc>
        <a:spcBef>
          <a:spcPts val="57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418992" indent="-263000" algn="l" defTabSz="1051998" rtl="0" eaLnBrk="1" latinLnBrk="0" hangingPunct="1">
        <a:lnSpc>
          <a:spcPct val="90000"/>
        </a:lnSpc>
        <a:spcBef>
          <a:spcPts val="57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944991" indent="-263000" algn="l" defTabSz="1051998" rtl="0" eaLnBrk="1" latinLnBrk="0" hangingPunct="1">
        <a:lnSpc>
          <a:spcPct val="90000"/>
        </a:lnSpc>
        <a:spcBef>
          <a:spcPts val="57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470990" indent="-263000" algn="l" defTabSz="1051998" rtl="0" eaLnBrk="1" latinLnBrk="0" hangingPunct="1">
        <a:lnSpc>
          <a:spcPct val="90000"/>
        </a:lnSpc>
        <a:spcBef>
          <a:spcPts val="57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5199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5999" algn="l" defTabSz="105199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51998" algn="l" defTabSz="105199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77997" algn="l" defTabSz="105199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03995" algn="l" defTabSz="105199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29994" algn="l" defTabSz="105199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55992" algn="l" defTabSz="105199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81992" algn="l" defTabSz="105199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207989" algn="l" defTabSz="105199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2381">
          <p15:clr>
            <a:srgbClr val="F26B43"/>
          </p15:clr>
        </p15:guide>
        <p15:guide id="2" pos="336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economy.gov.ru/material/directions/makroec/prognozy_socialno_ekonomicheskogo_razvitiya/" TargetMode="External"/><Relationship Id="rId2" Type="http://schemas.openxmlformats.org/officeDocument/2006/relationships/hyperlink" Target="https://www.fedstat.ru/indicator/57795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3D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008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89560" y="311726"/>
            <a:ext cx="11612880" cy="6234546"/>
          </a:xfrm>
          <a:prstGeom prst="rect">
            <a:avLst/>
          </a:prstGeom>
          <a:solidFill>
            <a:schemeClr val="bg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008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417" y="400023"/>
            <a:ext cx="2211607" cy="89231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38103" y="1520785"/>
            <a:ext cx="9590552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00817">
              <a:defRPr/>
            </a:pPr>
            <a:r>
              <a:rPr lang="ru-RU" sz="3200" b="1" cap="all" dirty="0" smtClean="0">
                <a:solidFill>
                  <a:srgbClr val="5B9BD5">
                    <a:lumMod val="50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Порядок </a:t>
            </a:r>
            <a:r>
              <a:rPr lang="ru-RU" sz="3200" b="1" cap="all" dirty="0">
                <a:solidFill>
                  <a:srgbClr val="5B9BD5">
                    <a:lumMod val="50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Формирования начальной </a:t>
            </a:r>
            <a:endParaRPr lang="ru-RU" sz="3200" b="1" cap="all" dirty="0" smtClean="0">
              <a:solidFill>
                <a:srgbClr val="5B9BD5">
                  <a:lumMod val="50000"/>
                </a:srgb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 algn="ctr" defTabSz="400817">
              <a:defRPr/>
            </a:pPr>
            <a:endParaRPr lang="ru-RU" sz="1600" b="1" cap="all" dirty="0">
              <a:solidFill>
                <a:srgbClr val="5B9BD5">
                  <a:lumMod val="50000"/>
                </a:srgb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 algn="ctr" defTabSz="400817">
              <a:defRPr/>
            </a:pPr>
            <a:r>
              <a:rPr lang="ru-RU" sz="3200" b="1" cap="all" dirty="0" smtClean="0">
                <a:solidFill>
                  <a:srgbClr val="5B9BD5">
                    <a:lumMod val="50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максимальной </a:t>
            </a:r>
            <a:r>
              <a:rPr lang="ru-RU" sz="3200" b="1" cap="all" dirty="0">
                <a:solidFill>
                  <a:srgbClr val="5B9BD5">
                    <a:lumMod val="50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цены контракта, </a:t>
            </a:r>
            <a:endParaRPr lang="ru-RU" sz="3200" b="1" cap="all" dirty="0" smtClean="0">
              <a:solidFill>
                <a:srgbClr val="5B9BD5">
                  <a:lumMod val="50000"/>
                </a:srgb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 algn="ctr" defTabSz="400817">
              <a:defRPr/>
            </a:pPr>
            <a:endParaRPr lang="ru-RU" sz="1600" b="1" cap="all" dirty="0">
              <a:solidFill>
                <a:srgbClr val="5B9BD5">
                  <a:lumMod val="50000"/>
                </a:srgb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 algn="ctr" defTabSz="400817">
              <a:defRPr/>
            </a:pPr>
            <a:r>
              <a:rPr lang="ru-RU" sz="3200" b="1" cap="all" dirty="0" smtClean="0">
                <a:solidFill>
                  <a:srgbClr val="5B9BD5">
                    <a:lumMod val="50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порядок </a:t>
            </a:r>
            <a:r>
              <a:rPr lang="ru-RU" sz="3200" b="1" cap="all" dirty="0">
                <a:solidFill>
                  <a:srgbClr val="5B9BD5">
                    <a:lumMod val="50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составления сметы </a:t>
            </a:r>
            <a:endParaRPr lang="ru-RU" sz="3200" b="1" cap="all" dirty="0" smtClean="0">
              <a:solidFill>
                <a:srgbClr val="5B9BD5">
                  <a:lumMod val="50000"/>
                </a:srgb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 algn="ctr" defTabSz="400817">
              <a:defRPr/>
            </a:pPr>
            <a:endParaRPr lang="ru-RU" sz="1600" b="1" cap="all" dirty="0">
              <a:solidFill>
                <a:srgbClr val="5B9BD5">
                  <a:lumMod val="50000"/>
                </a:srgb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 algn="ctr" defTabSz="400817">
              <a:defRPr/>
            </a:pPr>
            <a:r>
              <a:rPr lang="ru-RU" sz="3200" b="1" cap="all" dirty="0" smtClean="0">
                <a:solidFill>
                  <a:srgbClr val="5B9BD5">
                    <a:lumMod val="50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контракта</a:t>
            </a:r>
            <a:r>
              <a:rPr lang="ru-RU" sz="3200" b="1" cap="all" dirty="0">
                <a:solidFill>
                  <a:srgbClr val="5B9BD5">
                    <a:lumMod val="50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особенности расчетов за </a:t>
            </a:r>
            <a:endParaRPr lang="ru-RU" sz="3200" b="1" cap="all" dirty="0" smtClean="0">
              <a:solidFill>
                <a:srgbClr val="5B9BD5">
                  <a:lumMod val="50000"/>
                </a:srgb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 algn="ctr" defTabSz="400817">
              <a:defRPr/>
            </a:pPr>
            <a:endParaRPr lang="ru-RU" sz="1600" b="1" cap="all" dirty="0">
              <a:solidFill>
                <a:srgbClr val="5B9BD5">
                  <a:lumMod val="50000"/>
                </a:srgb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 algn="ctr" defTabSz="400817">
              <a:defRPr/>
            </a:pPr>
            <a:r>
              <a:rPr lang="ru-RU" sz="3200" b="1" cap="all" dirty="0" smtClean="0">
                <a:solidFill>
                  <a:srgbClr val="5B9BD5">
                    <a:lumMod val="50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выполненные </a:t>
            </a:r>
            <a:r>
              <a:rPr lang="ru-RU" sz="3200" b="1" cap="all" dirty="0" smtClean="0">
                <a:solidFill>
                  <a:srgbClr val="5B9BD5">
                    <a:lumMod val="50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работы</a:t>
            </a:r>
            <a:endParaRPr kumimoji="0" lang="ru-RU" sz="1800" b="0" i="0" u="none" strike="noStrike" kern="1200" cap="none" spc="0" normalizeH="0" baseline="0" noProof="0" dirty="0" smtClean="0">
              <a:ln>
                <a:noFill/>
              </a:ln>
              <a:solidFill>
                <a:srgbClr val="0E3D6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 algn="r" defTabSz="400817">
              <a:defRPr/>
            </a:pPr>
            <a:r>
              <a:rPr lang="en-US" b="1" dirty="0" smtClean="0">
                <a:solidFill>
                  <a:srgbClr val="0E3D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E3D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0E3D6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 flipV="1">
            <a:off x="1438103" y="5337214"/>
            <a:ext cx="2841554" cy="45719"/>
          </a:xfrm>
          <a:prstGeom prst="roundRect">
            <a:avLst/>
          </a:prstGeom>
          <a:solidFill>
            <a:srgbClr val="F6A3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008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7973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806336"/>
            <a:ext cx="12192000" cy="6051664"/>
          </a:xfrm>
          <a:prstGeom prst="rect">
            <a:avLst/>
          </a:prstGeom>
          <a:gradFill flip="none" rotWithShape="1">
            <a:gsLst>
              <a:gs pos="46000">
                <a:schemeClr val="bg1"/>
              </a:gs>
              <a:gs pos="100000">
                <a:srgbClr val="CCDDED">
                  <a:alpha val="23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655955" lvl="0" indent="-958215" algn="just">
              <a:lnSpc>
                <a:spcPct val="89100"/>
              </a:lnSpc>
            </a:pPr>
            <a:endParaRPr lang="ru-RU" sz="2000" spc="-5" dirty="0">
              <a:solidFill>
                <a:prstClr val="black"/>
              </a:solidFill>
              <a:latin typeface="Century Gothic"/>
              <a:cs typeface="Century Gothic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294967295"/>
          </p:nvPr>
        </p:nvSpPr>
        <p:spPr>
          <a:xfrm>
            <a:off x="11822113" y="6596063"/>
            <a:ext cx="369887" cy="261937"/>
          </a:xfrm>
        </p:spPr>
        <p:txBody>
          <a:bodyPr/>
          <a:lstStyle/>
          <a:p>
            <a:fld id="{B6F15528-21DE-4FAA-801E-634DDDAF4B2B}" type="slidenum">
              <a:rPr lang="ru-RU" smtClean="0"/>
              <a:t>2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780648" y="2007629"/>
            <a:ext cx="4815688" cy="30931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u="sng" dirty="0"/>
              <a:t>Статья </a:t>
            </a:r>
            <a:r>
              <a:rPr lang="ru-RU" b="1" u="sng" dirty="0" smtClean="0"/>
              <a:t>8.3 Градостроительного кодекса Российской Федерации </a:t>
            </a:r>
          </a:p>
          <a:p>
            <a:pPr algn="just">
              <a:spcBef>
                <a:spcPts val="1800"/>
              </a:spcBef>
            </a:pPr>
            <a:r>
              <a:rPr lang="ru-RU" b="1" dirty="0" smtClean="0">
                <a:solidFill>
                  <a:srgbClr val="002060"/>
                </a:solidFill>
              </a:rPr>
              <a:t>- Сметная </a:t>
            </a:r>
            <a:r>
              <a:rPr lang="ru-RU" b="1" dirty="0">
                <a:solidFill>
                  <a:srgbClr val="002060"/>
                </a:solidFill>
              </a:rPr>
              <a:t>стоимость </a:t>
            </a:r>
            <a:r>
              <a:rPr lang="ru-RU" b="1" dirty="0" smtClean="0">
                <a:solidFill>
                  <a:srgbClr val="002060"/>
                </a:solidFill>
              </a:rPr>
              <a:t>строительства </a:t>
            </a:r>
            <a:r>
              <a:rPr lang="ru-RU" b="1" dirty="0">
                <a:solidFill>
                  <a:srgbClr val="002060"/>
                </a:solidFill>
              </a:rPr>
              <a:t>определяется с обязательным применением сметных </a:t>
            </a:r>
            <a:r>
              <a:rPr lang="ru-RU" b="1" dirty="0" smtClean="0">
                <a:solidFill>
                  <a:srgbClr val="002060"/>
                </a:solidFill>
              </a:rPr>
              <a:t>нормативов</a:t>
            </a:r>
          </a:p>
          <a:p>
            <a:pPr algn="just"/>
            <a:endParaRPr lang="ru-RU" b="1" dirty="0" smtClean="0">
              <a:solidFill>
                <a:srgbClr val="002060"/>
              </a:solidFill>
            </a:endParaRPr>
          </a:p>
          <a:p>
            <a:pPr algn="just"/>
            <a:r>
              <a:rPr lang="ru-RU" b="1" dirty="0" smtClean="0">
                <a:solidFill>
                  <a:srgbClr val="002060"/>
                </a:solidFill>
              </a:rPr>
              <a:t>- Сметная </a:t>
            </a:r>
            <a:r>
              <a:rPr lang="ru-RU" b="1" dirty="0">
                <a:solidFill>
                  <a:srgbClr val="002060"/>
                </a:solidFill>
              </a:rPr>
              <a:t>стоимость строительства используется при формировании начальной (максимальной) цены контрактов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6376983" y="2007629"/>
            <a:ext cx="5445130" cy="30931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Статья 110.2. </a:t>
            </a:r>
            <a:r>
              <a:rPr lang="ru-RU" b="1" dirty="0" smtClean="0"/>
              <a:t>Федерального закона</a:t>
            </a:r>
            <a:br>
              <a:rPr lang="ru-RU" b="1" dirty="0" smtClean="0"/>
            </a:br>
            <a:r>
              <a:rPr lang="ru-RU" b="1" u="sng" dirty="0" smtClean="0"/>
              <a:t>от 5 апреля 2013 г. № 44-ФЗ        	   </a:t>
            </a:r>
          </a:p>
          <a:p>
            <a:pPr algn="just">
              <a:spcBef>
                <a:spcPts val="1800"/>
              </a:spcBef>
            </a:pPr>
            <a:r>
              <a:rPr lang="ru-RU" b="1" dirty="0" smtClean="0">
                <a:solidFill>
                  <a:srgbClr val="002060"/>
                </a:solidFill>
              </a:rPr>
              <a:t>- Оплата </a:t>
            </a:r>
            <a:r>
              <a:rPr lang="ru-RU" b="1" dirty="0">
                <a:solidFill>
                  <a:srgbClr val="002060"/>
                </a:solidFill>
              </a:rPr>
              <a:t>выполненных работ осуществляется в соответствии  со сметой </a:t>
            </a:r>
            <a:r>
              <a:rPr lang="ru-RU" b="1" dirty="0" smtClean="0">
                <a:solidFill>
                  <a:srgbClr val="002060"/>
                </a:solidFill>
              </a:rPr>
              <a:t>на основании </a:t>
            </a:r>
            <a:r>
              <a:rPr lang="ru-RU" b="1" dirty="0">
                <a:solidFill>
                  <a:srgbClr val="002060"/>
                </a:solidFill>
              </a:rPr>
              <a:t>фактически выполненных подрядчиком работ</a:t>
            </a:r>
          </a:p>
          <a:p>
            <a:endParaRPr lang="ru-RU" b="1" dirty="0" smtClean="0">
              <a:solidFill>
                <a:srgbClr val="002060"/>
              </a:solidFill>
            </a:endParaRPr>
          </a:p>
          <a:p>
            <a:pPr algn="just"/>
            <a:r>
              <a:rPr lang="ru-RU" b="1" dirty="0" smtClean="0">
                <a:solidFill>
                  <a:srgbClr val="002060"/>
                </a:solidFill>
              </a:rPr>
              <a:t>- Составление </a:t>
            </a:r>
            <a:r>
              <a:rPr lang="ru-RU" b="1" dirty="0">
                <a:solidFill>
                  <a:srgbClr val="002060"/>
                </a:solidFill>
              </a:rPr>
              <a:t>сметы контракта осуществляется без использования сметных </a:t>
            </a:r>
            <a:r>
              <a:rPr lang="ru-RU" b="1" dirty="0" smtClean="0">
                <a:solidFill>
                  <a:srgbClr val="002060"/>
                </a:solidFill>
              </a:rPr>
              <a:t>нормативов.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907" y="140980"/>
            <a:ext cx="1360639" cy="548978"/>
          </a:xfrm>
          <a:prstGeom prst="rect">
            <a:avLst/>
          </a:prstGeom>
        </p:spPr>
      </p:pic>
      <p:cxnSp>
        <p:nvCxnSpPr>
          <p:cNvPr id="8" name="Прямая соединительная линия 7"/>
          <p:cNvCxnSpPr/>
          <p:nvPr/>
        </p:nvCxnSpPr>
        <p:spPr>
          <a:xfrm>
            <a:off x="1800225" y="806336"/>
            <a:ext cx="10391775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1642233" y="210312"/>
            <a:ext cx="1047356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400" b="1" cap="all" dirty="0" smtClean="0"/>
              <a:t>Нормативное правовое регулирование</a:t>
            </a:r>
            <a:endParaRPr lang="ru-RU" sz="2400" cap="all" dirty="0"/>
          </a:p>
        </p:txBody>
      </p:sp>
    </p:spTree>
    <p:extLst>
      <p:ext uri="{BB962C8B-B14F-4D97-AF65-F5344CB8AC3E}">
        <p14:creationId xmlns:p14="http://schemas.microsoft.com/office/powerpoint/2010/main" val="619487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3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Рисунок 7" descr="Приказ НМЦК и смета зарегистрированный Минюстом-2.pdf - Foxit Reade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3909"/>
            <a:ext cx="12192000" cy="6650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894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806336"/>
            <a:ext cx="12192000" cy="6189372"/>
          </a:xfrm>
          <a:prstGeom prst="rect">
            <a:avLst/>
          </a:prstGeom>
          <a:gradFill flip="none" rotWithShape="1">
            <a:gsLst>
              <a:gs pos="46000">
                <a:schemeClr val="bg1"/>
              </a:gs>
              <a:gs pos="100000">
                <a:srgbClr val="CCDDED">
                  <a:alpha val="23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655955" lvl="0" indent="-958215" algn="just">
              <a:lnSpc>
                <a:spcPct val="89100"/>
              </a:lnSpc>
            </a:pPr>
            <a:endParaRPr lang="ru-RU" sz="2000" spc="-5" dirty="0">
              <a:solidFill>
                <a:prstClr val="black"/>
              </a:solidFill>
              <a:latin typeface="Century Gothic"/>
              <a:cs typeface="Century Gothic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4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25346" y="1001424"/>
            <a:ext cx="11222038" cy="1843492"/>
          </a:xfrm>
        </p:spPr>
        <p:txBody>
          <a:bodyPr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ПОРЯДОК ОПРЕДЕЛЕНИЯ </a:t>
            </a:r>
            <a:r>
              <a:rPr lang="ru-RU" sz="20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НАЧАЛЬНОЙ (МАКСИМАЛЬНОЙ) </a:t>
            </a:r>
            <a:r>
              <a:rPr lang="ru-RU" sz="20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ЦЕНЫ КОНТРАКТА, ЦЕНЫ КОНТРАКТА, ЗАКЛЮЧАЕМОГО С ЕДИНСТВЕННЫМ ПОСТАВЩИКОМ (ПОДРЯДЧИКОМ, ИСПОЛНИТЕЛЕМ), НАЧАЛЬНОЙ ЦЕНЫ ЕДИНИЦЫ ТОВАРА, РАБОТЫ, УСЛУГИ ПРИ </a:t>
            </a:r>
            <a:r>
              <a:rPr lang="ru-RU" sz="20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ОСУЩЕСТВЛЕНИИ </a:t>
            </a:r>
            <a:r>
              <a:rPr lang="ru-RU" sz="20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ЗАКУПОК В </a:t>
            </a:r>
            <a:r>
              <a:rPr lang="ru-RU" sz="20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СФЕРЕ ГРАДОСТРОИТЕЛЬНОЙ </a:t>
            </a:r>
            <a:r>
              <a:rPr lang="ru-RU" sz="20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ДЕЯТЕЛЬНОСТИ (ЗА ИСКЛЮЧЕНИЕМ ТЕРРИТОРИАЛЬНОГО ПЛАНИРОВАНИЯ)</a:t>
            </a:r>
            <a:r>
              <a:rPr lang="ru-RU" sz="18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/>
            </a:r>
            <a:br>
              <a:rPr lang="ru-RU" sz="18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ru-RU" sz="16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(Утверждена приказом Минстроя России от 23 декабря 2019 г № 841/</a:t>
            </a:r>
            <a:r>
              <a:rPr lang="ru-RU" sz="16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</a:t>
            </a:r>
            <a:r>
              <a:rPr lang="ru-RU" sz="16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зарегистрирована Минюстом России </a:t>
            </a:r>
            <a:br>
              <a:rPr lang="ru-RU" sz="16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ru-RU" sz="16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№ 57401 от 3 февраля 2020 г., вступила в силу с 15.02.2020 г.</a:t>
            </a:r>
            <a:r>
              <a:rPr lang="ru-RU" sz="18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/>
            </a:r>
            <a:br>
              <a:rPr lang="ru-RU" sz="18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ru-RU" sz="1800" b="1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4294967295"/>
          </p:nvPr>
        </p:nvSpPr>
        <p:spPr>
          <a:xfrm>
            <a:off x="961913" y="3040003"/>
            <a:ext cx="10191862" cy="3025775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ru-RU" sz="1800" b="1" u="sng" cap="none" dirty="0">
                <a:solidFill>
                  <a:srgbClr val="002060"/>
                </a:solidFill>
              </a:rPr>
              <a:t>1. Устанавливает порядок определения НМЦК на работы:</a:t>
            </a:r>
          </a:p>
          <a:p>
            <a:pPr>
              <a:spcBef>
                <a:spcPts val="600"/>
              </a:spcBef>
            </a:pPr>
            <a:endParaRPr lang="ru-RU" sz="1800" b="1" cap="none" dirty="0">
              <a:solidFill>
                <a:srgbClr val="002060"/>
              </a:solidFill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b="1" cap="none" dirty="0">
                <a:solidFill>
                  <a:srgbClr val="002060"/>
                </a:solidFill>
              </a:rPr>
              <a:t>- по инженерным изысканиям и по подготовке проектной документации ОКС;</a:t>
            </a:r>
          </a:p>
          <a:p>
            <a:pPr algn="just">
              <a:lnSpc>
                <a:spcPct val="100000"/>
              </a:lnSpc>
              <a:spcBef>
                <a:spcPts val="600"/>
              </a:spcBef>
            </a:pPr>
            <a:r>
              <a:rPr lang="ru-RU" sz="1800" b="1" cap="none" dirty="0">
                <a:solidFill>
                  <a:srgbClr val="002060"/>
                </a:solidFill>
              </a:rPr>
              <a:t>- по строительству, реконструкции, капитальному ремонту и сносу ОКС или некапитальных строений и сооружений, по сохранению объектов культурного наследия (памятников истории и культуры) народов Российской Федерации;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800" b="1" cap="none" dirty="0">
                <a:solidFill>
                  <a:srgbClr val="002060"/>
                </a:solidFill>
              </a:rPr>
              <a:t>- по исполнению функций технического заказчика;</a:t>
            </a:r>
          </a:p>
          <a:p>
            <a:pPr algn="just">
              <a:lnSpc>
                <a:spcPct val="100000"/>
              </a:lnSpc>
              <a:spcBef>
                <a:spcPts val="600"/>
              </a:spcBef>
            </a:pPr>
            <a:r>
              <a:rPr lang="ru-RU" sz="1800" b="1" cap="none" dirty="0">
                <a:solidFill>
                  <a:srgbClr val="002060"/>
                </a:solidFill>
              </a:rPr>
              <a:t>- оставшиеся невыполненными в связи с расторжением ранее заключенных контрактов (остатки услуг (работ), остатки услуг (работ))</a:t>
            </a:r>
          </a:p>
          <a:p>
            <a:pPr>
              <a:spcBef>
                <a:spcPts val="600"/>
              </a:spcBef>
            </a:pPr>
            <a:endParaRPr lang="ru-RU" sz="1800" b="1" cap="none" dirty="0">
              <a:solidFill>
                <a:srgbClr val="002060"/>
              </a:solidFill>
            </a:endParaRPr>
          </a:p>
          <a:p>
            <a:pPr>
              <a:spcBef>
                <a:spcPts val="600"/>
              </a:spcBef>
            </a:pPr>
            <a:r>
              <a:rPr lang="ru-RU" sz="1800" b="1" u="sng" cap="none" dirty="0">
                <a:solidFill>
                  <a:srgbClr val="002060"/>
                </a:solidFill>
              </a:rPr>
              <a:t>2. Устанавливает порядок составления проекта сметы контракта</a:t>
            </a:r>
          </a:p>
          <a:p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594" y="125073"/>
            <a:ext cx="1360639" cy="54897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642233" y="210312"/>
            <a:ext cx="1047356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400" b="1" dirty="0"/>
              <a:t>ПОРЯДОК ОПРЕДЕЛЕНИЯ </a:t>
            </a:r>
            <a:r>
              <a:rPr lang="ru-RU" sz="2400" b="1" dirty="0" smtClean="0"/>
              <a:t>НМЦК</a:t>
            </a:r>
            <a:endParaRPr lang="ru-RU" sz="2400" dirty="0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724025" y="806336"/>
            <a:ext cx="10467975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3497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806336"/>
            <a:ext cx="12192000" cy="6189372"/>
          </a:xfrm>
          <a:prstGeom prst="rect">
            <a:avLst/>
          </a:prstGeom>
          <a:gradFill flip="none" rotWithShape="1">
            <a:gsLst>
              <a:gs pos="46000">
                <a:schemeClr val="bg1"/>
              </a:gs>
              <a:gs pos="100000">
                <a:srgbClr val="CCDDED">
                  <a:alpha val="23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655955" lvl="0" indent="-958215" algn="just">
              <a:lnSpc>
                <a:spcPct val="89100"/>
              </a:lnSpc>
            </a:pPr>
            <a:endParaRPr lang="ru-RU" sz="2000" spc="-5" dirty="0">
              <a:solidFill>
                <a:prstClr val="black"/>
              </a:solidFill>
              <a:latin typeface="Century Gothic"/>
              <a:cs typeface="Century Gothic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5</a:t>
            </a:fld>
            <a:endParaRPr lang="ru-RU"/>
          </a:p>
        </p:txBody>
      </p:sp>
      <p:sp>
        <p:nvSpPr>
          <p:cNvPr id="7" name="Текст 2"/>
          <p:cNvSpPr txBox="1">
            <a:spLocks/>
          </p:cNvSpPr>
          <p:nvPr/>
        </p:nvSpPr>
        <p:spPr>
          <a:xfrm>
            <a:off x="832887" y="1367927"/>
            <a:ext cx="8735062" cy="4658801"/>
          </a:xfrm>
          <a:prstGeom prst="rect">
            <a:avLst/>
          </a:prstGeom>
        </p:spPr>
        <p:txBody>
          <a:bodyPr/>
          <a:lstStyle>
            <a:lvl1pPr marL="0" indent="0" algn="l" defTabSz="1051998" rtl="0" eaLnBrk="1" latinLnBrk="0" hangingPunct="1">
              <a:lnSpc>
                <a:spcPts val="1461"/>
              </a:lnSpc>
              <a:spcBef>
                <a:spcPts val="0"/>
              </a:spcBef>
              <a:buFont typeface="Arial" panose="020B0604020202020204" pitchFamily="34" charset="0"/>
              <a:buNone/>
              <a:defRPr sz="1200" kern="1200" cap="all" baseline="0">
                <a:solidFill>
                  <a:srgbClr val="9D2235"/>
                </a:solidFill>
                <a:latin typeface="+mn-lt"/>
                <a:ea typeface="+mn-ea"/>
                <a:cs typeface="+mn-cs"/>
              </a:defRPr>
            </a:lvl1pPr>
            <a:lvl2pPr marL="0" indent="0" algn="l" defTabSz="1051998" rtl="0" eaLnBrk="1" latinLnBrk="0" hangingPunct="1">
              <a:lnSpc>
                <a:spcPts val="1461"/>
              </a:lnSpc>
              <a:spcBef>
                <a:spcPts val="1461"/>
              </a:spcBef>
              <a:buFont typeface="Arial" panose="020B0604020202020204" pitchFamily="34" charset="0"/>
              <a:buNone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51998" indent="0" algn="l" defTabSz="1051998" rtl="0" eaLnBrk="1" latinLnBrk="0" hangingPunct="1">
              <a:lnSpc>
                <a:spcPts val="1461"/>
              </a:lnSpc>
              <a:spcBef>
                <a:spcPts val="575"/>
              </a:spcBef>
              <a:buFont typeface="Arial" panose="020B0604020202020204" pitchFamily="34" charset="0"/>
              <a:buNone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77995" indent="0" algn="l" defTabSz="1051998" rtl="0" eaLnBrk="1" latinLnBrk="0" hangingPunct="1">
              <a:lnSpc>
                <a:spcPts val="1461"/>
              </a:lnSpc>
              <a:spcBef>
                <a:spcPts val="575"/>
              </a:spcBef>
              <a:buFont typeface="Arial" panose="020B0604020202020204" pitchFamily="34" charset="0"/>
              <a:buNone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03995" indent="0" algn="l" defTabSz="1051998" rtl="0" eaLnBrk="1" latinLnBrk="0" hangingPunct="1">
              <a:lnSpc>
                <a:spcPts val="1461"/>
              </a:lnSpc>
              <a:spcBef>
                <a:spcPts val="575"/>
              </a:spcBef>
              <a:buFont typeface="Arial" panose="020B0604020202020204" pitchFamily="34" charset="0"/>
              <a:buNone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92993" indent="-263000" algn="l" defTabSz="1051998" rtl="0" eaLnBrk="1" latinLnBrk="0" hangingPunct="1">
              <a:lnSpc>
                <a:spcPct val="90000"/>
              </a:lnSpc>
              <a:spcBef>
                <a:spcPts val="57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18992" indent="-263000" algn="l" defTabSz="1051998" rtl="0" eaLnBrk="1" latinLnBrk="0" hangingPunct="1">
              <a:lnSpc>
                <a:spcPct val="90000"/>
              </a:lnSpc>
              <a:spcBef>
                <a:spcPts val="57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44991" indent="-263000" algn="l" defTabSz="1051998" rtl="0" eaLnBrk="1" latinLnBrk="0" hangingPunct="1">
              <a:lnSpc>
                <a:spcPct val="90000"/>
              </a:lnSpc>
              <a:spcBef>
                <a:spcPts val="57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70990" indent="-263000" algn="l" defTabSz="1051998" rtl="0" eaLnBrk="1" latinLnBrk="0" hangingPunct="1">
              <a:lnSpc>
                <a:spcPct val="90000"/>
              </a:lnSpc>
              <a:spcBef>
                <a:spcPts val="57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1800" cap="none" spc="15" dirty="0" smtClean="0">
                <a:solidFill>
                  <a:schemeClr val="tx1"/>
                </a:solidFill>
              </a:rPr>
              <a:t>      </a:t>
            </a:r>
          </a:p>
          <a:p>
            <a:pPr algn="just">
              <a:lnSpc>
                <a:spcPct val="100000"/>
              </a:lnSpc>
            </a:pPr>
            <a:r>
              <a:rPr lang="ru-RU" sz="2000" b="1" u="sng" cap="none" spc="15" dirty="0" smtClean="0">
                <a:solidFill>
                  <a:schemeClr val="tx1"/>
                </a:solidFill>
              </a:rPr>
              <a:t>При определении НМЦК используются:</a:t>
            </a:r>
          </a:p>
          <a:p>
            <a:pPr algn="just">
              <a:lnSpc>
                <a:spcPct val="100000"/>
              </a:lnSpc>
            </a:pPr>
            <a:r>
              <a:rPr lang="ru-RU" sz="1800" cap="none" spc="15" dirty="0" smtClean="0">
                <a:solidFill>
                  <a:schemeClr val="tx1"/>
                </a:solidFill>
              </a:rPr>
              <a:t> </a:t>
            </a:r>
          </a:p>
          <a:p>
            <a:pPr marL="342900" indent="-342900" algn="just">
              <a:lnSpc>
                <a:spcPct val="100000"/>
              </a:lnSpc>
              <a:spcBef>
                <a:spcPts val="1200"/>
              </a:spcBef>
              <a:buFontTx/>
              <a:buChar char="-"/>
            </a:pPr>
            <a:r>
              <a:rPr lang="ru-RU" sz="1800" b="1" cap="none" spc="15" dirty="0">
                <a:solidFill>
                  <a:srgbClr val="002060"/>
                </a:solidFill>
              </a:rPr>
              <a:t>у</a:t>
            </a:r>
            <a:r>
              <a:rPr lang="ru-RU" sz="1800" b="1" cap="none" spc="15" dirty="0" smtClean="0">
                <a:solidFill>
                  <a:srgbClr val="002060"/>
                </a:solidFill>
              </a:rPr>
              <a:t>твержденная сметная документация;</a:t>
            </a:r>
          </a:p>
          <a:p>
            <a:pPr marL="342900" indent="-342900" algn="just">
              <a:lnSpc>
                <a:spcPct val="100000"/>
              </a:lnSpc>
              <a:spcBef>
                <a:spcPts val="1200"/>
              </a:spcBef>
              <a:buFontTx/>
              <a:buChar char="-"/>
            </a:pPr>
            <a:r>
              <a:rPr lang="ru-RU" sz="1800" b="1" cap="none" spc="15" dirty="0">
                <a:solidFill>
                  <a:srgbClr val="002060"/>
                </a:solidFill>
              </a:rPr>
              <a:t>и</a:t>
            </a:r>
            <a:r>
              <a:rPr lang="ru-RU" sz="1800" b="1" cap="none" spc="15" dirty="0" smtClean="0">
                <a:solidFill>
                  <a:srgbClr val="002060"/>
                </a:solidFill>
              </a:rPr>
              <a:t>ндексы изменения сметной стоимости Минстроя России на дату определения НМЦК;</a:t>
            </a:r>
          </a:p>
          <a:p>
            <a:pPr marL="342900" indent="-342900" algn="just">
              <a:lnSpc>
                <a:spcPct val="100000"/>
              </a:lnSpc>
              <a:spcBef>
                <a:spcPts val="1200"/>
              </a:spcBef>
              <a:buFontTx/>
              <a:buChar char="-"/>
            </a:pPr>
            <a:r>
              <a:rPr lang="ru-RU" sz="1800" b="1" cap="none" spc="15" dirty="0" smtClean="0">
                <a:solidFill>
                  <a:srgbClr val="002060"/>
                </a:solidFill>
              </a:rPr>
              <a:t>индексы цен на продукцию (затраты, услуги) инвестиционного назначения по видам экономической деятельности (Строительство), публикуемые Росстатом (индексы фактической инфляции);</a:t>
            </a:r>
          </a:p>
          <a:p>
            <a:pPr marL="342900" indent="-342900" algn="just">
              <a:lnSpc>
                <a:spcPct val="100000"/>
              </a:lnSpc>
              <a:spcBef>
                <a:spcPts val="1200"/>
              </a:spcBef>
              <a:buFontTx/>
              <a:buChar char="-"/>
            </a:pPr>
            <a:r>
              <a:rPr lang="ru-RU" sz="1800" b="1" cap="none" spc="15" dirty="0">
                <a:solidFill>
                  <a:srgbClr val="002060"/>
                </a:solidFill>
              </a:rPr>
              <a:t>и</a:t>
            </a:r>
            <a:r>
              <a:rPr lang="ru-RU" sz="1800" b="1" cap="none" spc="15" dirty="0" smtClean="0">
                <a:solidFill>
                  <a:srgbClr val="002060"/>
                </a:solidFill>
              </a:rPr>
              <a:t>ндексы-дефляторы Министерства экономического развития Российской Федерации по строке «Инвестиции в основной капитал (капитальные вложения)» (индексы прогнозной инфляции) </a:t>
            </a:r>
            <a:endParaRPr lang="ru-RU" sz="1800" b="1" dirty="0" smtClean="0">
              <a:solidFill>
                <a:srgbClr val="002060"/>
              </a:solidFill>
            </a:endParaRPr>
          </a:p>
          <a:p>
            <a:endParaRPr lang="ru-RU" sz="1800" dirty="0">
              <a:solidFill>
                <a:schemeClr val="tx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907" y="140980"/>
            <a:ext cx="1360639" cy="548978"/>
          </a:xfrm>
          <a:prstGeom prst="rect">
            <a:avLst/>
          </a:prstGeom>
        </p:spPr>
      </p:pic>
      <p:cxnSp>
        <p:nvCxnSpPr>
          <p:cNvPr id="8" name="Прямая соединительная линия 7"/>
          <p:cNvCxnSpPr/>
          <p:nvPr/>
        </p:nvCxnSpPr>
        <p:spPr>
          <a:xfrm>
            <a:off x="1762125" y="806336"/>
            <a:ext cx="10429875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1642233" y="210312"/>
            <a:ext cx="1047356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400" b="1" dirty="0"/>
              <a:t>ПОРЯДОК ОПРЕДЕЛЕНИЯ </a:t>
            </a:r>
            <a:r>
              <a:rPr lang="ru-RU" sz="2400" b="1" dirty="0" smtClean="0"/>
              <a:t>НМЦК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99313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806336"/>
            <a:ext cx="12192000" cy="6189372"/>
          </a:xfrm>
          <a:prstGeom prst="rect">
            <a:avLst/>
          </a:prstGeom>
          <a:gradFill flip="none" rotWithShape="1">
            <a:gsLst>
              <a:gs pos="46000">
                <a:schemeClr val="bg1"/>
              </a:gs>
              <a:gs pos="100000">
                <a:srgbClr val="CCDDED">
                  <a:alpha val="23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655955" lvl="0" indent="-958215" algn="just">
              <a:lnSpc>
                <a:spcPct val="89100"/>
              </a:lnSpc>
            </a:pPr>
            <a:endParaRPr lang="ru-RU" sz="2000" spc="-5" dirty="0">
              <a:solidFill>
                <a:prstClr val="black"/>
              </a:solidFill>
              <a:latin typeface="Century Gothic"/>
              <a:cs typeface="Century Gothic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6</a:t>
            </a:fld>
            <a:endParaRPr lang="ru-RU"/>
          </a:p>
        </p:txBody>
      </p:sp>
      <p:grpSp>
        <p:nvGrpSpPr>
          <p:cNvPr id="11" name="Группа 10"/>
          <p:cNvGrpSpPr/>
          <p:nvPr/>
        </p:nvGrpSpPr>
        <p:grpSpPr>
          <a:xfrm>
            <a:off x="778624" y="1686833"/>
            <a:ext cx="10185861" cy="4013766"/>
            <a:chOff x="778624" y="1686833"/>
            <a:chExt cx="10185861" cy="4013766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778624" y="2887162"/>
              <a:ext cx="10185861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spcAft>
                  <a:spcPts val="0"/>
                </a:spcAft>
              </a:pPr>
              <a:r>
                <a:rPr lang="ru-RU" b="1" dirty="0">
                  <a:latin typeface="Times New Roman" panose="02020603050405020304" pitchFamily="18" charset="0"/>
                  <a:ea typeface="Times New Roman" panose="02020603050405020304" pitchFamily="18" charset="0"/>
                  <a:cs typeface="Calibri" panose="020F0502020204030204" pitchFamily="34" charset="0"/>
                </a:rPr>
                <a:t>Индексы цен на продукцию (затраты, услуги) инвестиционного </a:t>
              </a:r>
              <a:r>
                <a:rPr lang="ru-RU" b="1" dirty="0" smtClean="0">
                  <a:latin typeface="Times New Roman" panose="02020603050405020304" pitchFamily="18" charset="0"/>
                  <a:ea typeface="Times New Roman" panose="02020603050405020304" pitchFamily="18" charset="0"/>
                  <a:cs typeface="Calibri" panose="020F0502020204030204" pitchFamily="34" charset="0"/>
                </a:rPr>
                <a:t>назначения</a:t>
              </a:r>
              <a:r>
                <a:rPr lang="en-US" b="1" dirty="0" smtClean="0">
                  <a:latin typeface="Times New Roman" panose="02020603050405020304" pitchFamily="18" charset="0"/>
                  <a:ea typeface="Times New Roman" panose="02020603050405020304" pitchFamily="18" charset="0"/>
                  <a:cs typeface="Calibri" panose="020F0502020204030204" pitchFamily="34" charset="0"/>
                </a:rPr>
                <a:t> </a:t>
              </a:r>
              <a:r>
                <a:rPr lang="ru-RU" b="1" dirty="0" smtClean="0">
                  <a:latin typeface="Times New Roman" panose="02020603050405020304" pitchFamily="18" charset="0"/>
                  <a:ea typeface="Times New Roman" panose="02020603050405020304" pitchFamily="18" charset="0"/>
                  <a:cs typeface="Calibri" panose="020F0502020204030204" pitchFamily="34" charset="0"/>
                </a:rPr>
                <a:t>Росстата в </a:t>
              </a:r>
              <a:r>
                <a:rPr lang="ru-RU" b="1" dirty="0">
                  <a:latin typeface="Times New Roman" panose="02020603050405020304" pitchFamily="18" charset="0"/>
                  <a:ea typeface="Times New Roman" panose="02020603050405020304" pitchFamily="18" charset="0"/>
                  <a:cs typeface="Calibri" panose="020F0502020204030204" pitchFamily="34" charset="0"/>
                </a:rPr>
                <a:t>целом по Российской Федерации, определяемые по виду экономической деятельности «Строительство» </a:t>
              </a:r>
              <a:r>
                <a:rPr lang="ru-RU" b="1" dirty="0" smtClean="0">
                  <a:latin typeface="Times New Roman" panose="02020603050405020304" pitchFamily="18" charset="0"/>
                  <a:ea typeface="Times New Roman" panose="02020603050405020304" pitchFamily="18" charset="0"/>
                  <a:cs typeface="Calibri" panose="020F0502020204030204" pitchFamily="34" charset="0"/>
                </a:rPr>
                <a:t>опубликованы </a:t>
              </a:r>
              <a:r>
                <a:rPr lang="ru-RU" b="1" dirty="0">
                  <a:latin typeface="Times New Roman" panose="02020603050405020304" pitchFamily="18" charset="0"/>
                  <a:ea typeface="Times New Roman" panose="02020603050405020304" pitchFamily="18" charset="0"/>
                  <a:cs typeface="Calibri" panose="020F0502020204030204" pitchFamily="34" charset="0"/>
                </a:rPr>
                <a:t>в информационно-телекоммуникационной сети Интернет по адресу: </a:t>
              </a:r>
              <a:r>
                <a:rPr lang="ru-RU" b="1" dirty="0">
                  <a:solidFill>
                    <a:srgbClr val="0070C0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  <a:cs typeface="Calibri" panose="020F0502020204030204" pitchFamily="34" charset="0"/>
                  <a:hlinkClick r:id="rId2"/>
                </a:rPr>
                <a:t>https://www.fedstat.ru</a:t>
              </a:r>
              <a:r>
                <a:rPr lang="en-US" b="1" dirty="0" smtClean="0">
                  <a:solidFill>
                    <a:srgbClr val="0070C0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  <a:cs typeface="Calibri" panose="020F0502020204030204" pitchFamily="34" charset="0"/>
                  <a:hlinkClick r:id="rId2"/>
                </a:rPr>
                <a:t>/indicator/57795</a:t>
              </a:r>
              <a:endPara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778624" y="4223271"/>
              <a:ext cx="10069484" cy="14773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spcAft>
                  <a:spcPts val="0"/>
                </a:spcAft>
              </a:pPr>
              <a:r>
                <a:rPr lang="ru-RU" b="1" dirty="0">
                  <a:latin typeface="Times New Roman" panose="02020603050405020304" pitchFamily="18" charset="0"/>
                  <a:ea typeface="Times New Roman" panose="02020603050405020304" pitchFamily="18" charset="0"/>
                  <a:cs typeface="Calibri" panose="020F0502020204030204" pitchFamily="34" charset="0"/>
                </a:rPr>
                <a:t>Индексы-дефляторы Минэкономразвития России по строке «Инвестиции в основной капитал» опубликованы </a:t>
              </a:r>
              <a:r>
                <a:rPr lang="ru-RU" b="1" dirty="0" smtClean="0">
                  <a:latin typeface="Times New Roman" panose="02020603050405020304" pitchFamily="18" charset="0"/>
                  <a:ea typeface="Times New Roman" panose="02020603050405020304" pitchFamily="18" charset="0"/>
                  <a:cs typeface="Calibri" panose="020F0502020204030204" pitchFamily="34" charset="0"/>
                </a:rPr>
                <a:t>в </a:t>
              </a:r>
              <a:r>
                <a:rPr lang="ru-RU" b="1" dirty="0">
                  <a:latin typeface="Times New Roman" panose="02020603050405020304" pitchFamily="18" charset="0"/>
                  <a:ea typeface="Times New Roman" panose="02020603050405020304" pitchFamily="18" charset="0"/>
                  <a:cs typeface="Calibri" panose="020F0502020204030204" pitchFamily="34" charset="0"/>
                </a:rPr>
                <a:t>информационно-телекоммуникационной сети Интернет в разделе: «Деятельность / Макроэкономика / Прогнозы социально-экономического развития по адресу: </a:t>
              </a:r>
              <a:r>
                <a:rPr lang="ru-RU" b="1" u="sng" dirty="0">
                  <a:solidFill>
                    <a:srgbClr val="0070C0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  <a:cs typeface="Calibri" panose="020F0502020204030204" pitchFamily="34" charset="0"/>
                  <a:hlinkClick r:id="rId3"/>
                </a:rPr>
                <a:t>https:///</a:t>
              </a:r>
              <a:r>
                <a:rPr lang="en-US" b="1" u="sng" dirty="0">
                  <a:solidFill>
                    <a:srgbClr val="0070C0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  <a:cs typeface="Calibri" panose="020F0502020204030204" pitchFamily="34" charset="0"/>
                </a:rPr>
                <a:t>p</a:t>
              </a:r>
              <a:r>
                <a:rPr lang="ru-RU" b="1" u="sng" dirty="0">
                  <a:solidFill>
                    <a:srgbClr val="0070C0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  <a:cs typeface="Calibri" panose="020F0502020204030204" pitchFamily="34" charset="0"/>
                </a:rPr>
                <a:t>rognoz_socialno_ekonom</a:t>
              </a:r>
              <a:r>
                <a:rPr lang="ru-RU" b="1" u="sng" dirty="0">
                  <a:solidFill>
                    <a:srgbClr val="0070C0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  <a:cs typeface="Calibri" panose="020F0502020204030204" pitchFamily="34" charset="0"/>
                  <a:hlinkClick r:id="rId3"/>
                </a:rPr>
                <a:t>economy.gov.ru/</a:t>
              </a:r>
              <a:r>
                <a:rPr lang="ru-RU" b="1" u="sng" dirty="0" err="1">
                  <a:solidFill>
                    <a:srgbClr val="0070C0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  <a:cs typeface="Calibri" panose="020F0502020204030204" pitchFamily="34" charset="0"/>
                  <a:hlinkClick r:id="rId3"/>
                </a:rPr>
                <a:t>material</a:t>
              </a:r>
              <a:r>
                <a:rPr lang="ru-RU" b="1" u="sng" dirty="0">
                  <a:solidFill>
                    <a:srgbClr val="0070C0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  <a:cs typeface="Calibri" panose="020F0502020204030204" pitchFamily="34" charset="0"/>
                  <a:hlinkClick r:id="rId3"/>
                </a:rPr>
                <a:t>/</a:t>
              </a:r>
              <a:r>
                <a:rPr lang="ru-RU" b="1" u="sng" dirty="0" err="1">
                  <a:solidFill>
                    <a:srgbClr val="0070C0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  <a:cs typeface="Calibri" panose="020F0502020204030204" pitchFamily="34" charset="0"/>
                  <a:hlinkClick r:id="rId3"/>
                </a:rPr>
                <a:t>directions</a:t>
              </a:r>
              <a:r>
                <a:rPr lang="ru-RU" b="1" u="sng" dirty="0">
                  <a:solidFill>
                    <a:srgbClr val="0070C0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  <a:cs typeface="Calibri" panose="020F0502020204030204" pitchFamily="34" charset="0"/>
                  <a:hlinkClick r:id="rId3"/>
                </a:rPr>
                <a:t>/</a:t>
              </a:r>
              <a:r>
                <a:rPr lang="ru-RU" b="1" u="sng" dirty="0" err="1">
                  <a:solidFill>
                    <a:srgbClr val="0070C0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  <a:cs typeface="Calibri" panose="020F0502020204030204" pitchFamily="34" charset="0"/>
                  <a:hlinkClick r:id="rId3"/>
                </a:rPr>
                <a:t>makroec</a:t>
              </a:r>
              <a:r>
                <a:rPr lang="ru-RU" b="1" u="sng" dirty="0">
                  <a:solidFill>
                    <a:srgbClr val="0070C0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  <a:cs typeface="Calibri" panose="020F0502020204030204" pitchFamily="34" charset="0"/>
                  <a:hlinkClick r:id="rId3"/>
                </a:rPr>
                <a:t>/prognozy_socialno_ekonomicheskogo_razvitiya</a:t>
              </a:r>
              <a:r>
                <a:rPr lang="ru-RU" b="1" u="sng" dirty="0">
                  <a:solidFill>
                    <a:srgbClr val="0070C0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  <a:cs typeface="Calibri" panose="020F0502020204030204" pitchFamily="34" charset="0"/>
                </a:rPr>
                <a:t>icheskogo_razvitiya_rf_na_period_do_2024_goda_.html.</a:t>
              </a: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778624" y="1686833"/>
              <a:ext cx="10069484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b="1" dirty="0">
                  <a:latin typeface="Times New Roman" panose="02020603050405020304" pitchFamily="18" charset="0"/>
                  <a:ea typeface="Times New Roman" panose="02020603050405020304" pitchFamily="18" charset="0"/>
                  <a:cs typeface="Calibri" panose="020F0502020204030204" pitchFamily="34" charset="0"/>
                </a:rPr>
                <a:t>Индексы изменения сметной стоимости Минстроя России опубликованы в информационно-телекоммуникационной сети Интернет по адресу:</a:t>
              </a:r>
              <a:r>
                <a:rPr lang="ru-RU" b="1" spc="15" dirty="0" smtClean="0">
                  <a:solidFill>
                    <a:srgbClr val="FF0000"/>
                  </a:solidFill>
                </a:rPr>
                <a:t> </a:t>
              </a:r>
              <a:r>
                <a:rPr lang="en-US" b="1" u="sng" dirty="0" smtClean="0">
                  <a:solidFill>
                    <a:srgbClr val="0070C0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  <a:cs typeface="Calibri" panose="020F0502020204030204" pitchFamily="34" charset="0"/>
                </a:rPr>
                <a:t>https</a:t>
              </a:r>
              <a:r>
                <a:rPr lang="en-US" b="1" u="sng" dirty="0">
                  <a:solidFill>
                    <a:srgbClr val="0070C0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  <a:cs typeface="Calibri" panose="020F0502020204030204" pitchFamily="34" charset="0"/>
                </a:rPr>
                <a:t>://minstroyrf.gov.ru/trades/gradostroitelnaya-deyatelnost-i-arhitektura/14</a:t>
              </a:r>
              <a:r>
                <a:rPr lang="en-US" b="1" dirty="0">
                  <a:solidFill>
                    <a:srgbClr val="0070C0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  <a:cs typeface="Calibri" panose="020F0502020204030204" pitchFamily="34" charset="0"/>
                </a:rPr>
                <a:t>/</a:t>
              </a:r>
              <a:endPara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endParaRPr>
            </a:p>
          </p:txBody>
        </p:sp>
      </p:grpSp>
      <p:sp>
        <p:nvSpPr>
          <p:cNvPr id="10" name="Прямоугольник 9"/>
          <p:cNvSpPr/>
          <p:nvPr/>
        </p:nvSpPr>
        <p:spPr>
          <a:xfrm>
            <a:off x="778624" y="794897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Источники опубликования индексов:</a:t>
            </a:r>
            <a:endParaRPr lang="ru-RU" sz="2400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907" y="140980"/>
            <a:ext cx="1360639" cy="548978"/>
          </a:xfrm>
          <a:prstGeom prst="rect">
            <a:avLst/>
          </a:prstGeom>
        </p:spPr>
      </p:pic>
      <p:cxnSp>
        <p:nvCxnSpPr>
          <p:cNvPr id="14" name="Прямая соединительная линия 13"/>
          <p:cNvCxnSpPr/>
          <p:nvPr/>
        </p:nvCxnSpPr>
        <p:spPr>
          <a:xfrm>
            <a:off x="1771650" y="794897"/>
            <a:ext cx="10420350" cy="11439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ямоугольник 14"/>
          <p:cNvSpPr/>
          <p:nvPr/>
        </p:nvSpPr>
        <p:spPr>
          <a:xfrm>
            <a:off x="1642233" y="210312"/>
            <a:ext cx="1047356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400" b="1" dirty="0"/>
              <a:t>ПОРЯДОК ОПРЕДЕЛЕНИЯ </a:t>
            </a:r>
            <a:r>
              <a:rPr lang="ru-RU" sz="2400" b="1" dirty="0" smtClean="0"/>
              <a:t>НМЦК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754871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0" y="806336"/>
            <a:ext cx="12192000" cy="6051665"/>
          </a:xfrm>
          <a:prstGeom prst="rect">
            <a:avLst/>
          </a:prstGeom>
          <a:gradFill flip="none" rotWithShape="1">
            <a:gsLst>
              <a:gs pos="46000">
                <a:schemeClr val="bg1"/>
              </a:gs>
              <a:gs pos="100000">
                <a:srgbClr val="CCDDED">
                  <a:alpha val="23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655955" lvl="0" indent="-958215" algn="just">
              <a:lnSpc>
                <a:spcPct val="89100"/>
              </a:lnSpc>
            </a:pPr>
            <a:endParaRPr lang="ru-RU" sz="2000" spc="-5" dirty="0">
              <a:solidFill>
                <a:prstClr val="black"/>
              </a:solidFill>
              <a:latin typeface="Century Gothic"/>
              <a:cs typeface="Century Gothic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7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2051858" y="806336"/>
            <a:ext cx="796636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Arial" panose="020B0604020202020204" pitchFamily="34" charset="0"/>
              </a:rPr>
              <a:t>Определение НМЦК при осуществлении</a:t>
            </a:r>
            <a:endParaRPr lang="ru-RU" sz="2000" dirty="0">
              <a:latin typeface="Verdana" panose="020B0604030504040204" pitchFamily="34" charset="0"/>
            </a:endParaRPr>
          </a:p>
          <a:p>
            <a:pPr algn="ctr"/>
            <a:r>
              <a:rPr lang="ru-RU" sz="2000" b="1" dirty="0">
                <a:latin typeface="Arial" panose="020B0604020202020204" pitchFamily="34" charset="0"/>
              </a:rPr>
              <a:t>закупок подрядных работ по инженерным </a:t>
            </a:r>
            <a:r>
              <a:rPr lang="ru-RU" sz="2000" b="1" dirty="0" smtClean="0">
                <a:latin typeface="Arial" panose="020B0604020202020204" pitchFamily="34" charset="0"/>
              </a:rPr>
              <a:t>изысканиям и </a:t>
            </a:r>
            <a:r>
              <a:rPr lang="ru-RU" sz="2000" b="1" dirty="0">
                <a:latin typeface="Arial" panose="020B0604020202020204" pitchFamily="34" charset="0"/>
              </a:rPr>
              <a:t>(или) по подготовке проектной документации</a:t>
            </a:r>
            <a:endParaRPr lang="ru-RU" sz="2000" dirty="0">
              <a:effectLst/>
              <a:latin typeface="Verdana" panose="020B060403050404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74767" y="2404692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800" b="1" dirty="0" err="1" smtClean="0">
                <a:solidFill>
                  <a:srgbClr val="0070C0"/>
                </a:solidFill>
                <a:latin typeface="Arial" panose="020B0604020202020204" pitchFamily="34" charset="0"/>
              </a:rPr>
              <a:t>НМЦК</a:t>
            </a:r>
            <a:r>
              <a:rPr lang="ru-RU" sz="2800" b="1" baseline="-25000" dirty="0" err="1" smtClean="0">
                <a:solidFill>
                  <a:srgbClr val="0070C0"/>
                </a:solidFill>
                <a:latin typeface="Arial" panose="020B0604020202020204" pitchFamily="34" charset="0"/>
              </a:rPr>
              <a:t>пр</a:t>
            </a:r>
            <a:r>
              <a:rPr lang="ru-RU" sz="28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 = </a:t>
            </a:r>
            <a:r>
              <a:rPr lang="ru-RU" sz="2800" b="1" dirty="0" err="1" smtClean="0">
                <a:solidFill>
                  <a:srgbClr val="0070C0"/>
                </a:solidFill>
                <a:latin typeface="Arial" panose="020B0604020202020204" pitchFamily="34" charset="0"/>
              </a:rPr>
              <a:t>С</a:t>
            </a:r>
            <a:r>
              <a:rPr lang="ru-RU" sz="2800" b="1" baseline="-25000" dirty="0" err="1" smtClean="0">
                <a:solidFill>
                  <a:srgbClr val="0070C0"/>
                </a:solidFill>
                <a:latin typeface="Arial" panose="020B0604020202020204" pitchFamily="34" charset="0"/>
              </a:rPr>
              <a:t>прс</a:t>
            </a:r>
            <a:r>
              <a:rPr lang="ru-RU" sz="28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 х </a:t>
            </a:r>
            <a:r>
              <a:rPr lang="ru-RU" sz="2800" b="1" dirty="0" err="1" smtClean="0">
                <a:solidFill>
                  <a:srgbClr val="0070C0"/>
                </a:solidFill>
                <a:latin typeface="Arial" panose="020B0604020202020204" pitchFamily="34" charset="0"/>
              </a:rPr>
              <a:t>И</a:t>
            </a:r>
            <a:r>
              <a:rPr lang="ru-RU" sz="2800" b="1" baseline="-25000" dirty="0" err="1" smtClean="0">
                <a:solidFill>
                  <a:srgbClr val="0070C0"/>
                </a:solidFill>
                <a:latin typeface="Arial" panose="020B0604020202020204" pitchFamily="34" charset="0"/>
              </a:rPr>
              <a:t>фи</a:t>
            </a:r>
            <a:r>
              <a:rPr lang="ru-RU" sz="28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 х </a:t>
            </a:r>
            <a:r>
              <a:rPr lang="ru-RU" sz="2800" b="1" dirty="0" err="1" smtClean="0">
                <a:solidFill>
                  <a:srgbClr val="0070C0"/>
                </a:solidFill>
                <a:latin typeface="Arial" panose="020B0604020202020204" pitchFamily="34" charset="0"/>
              </a:rPr>
              <a:t>И</a:t>
            </a:r>
            <a:r>
              <a:rPr lang="ru-RU" sz="2800" b="1" baseline="-25000" dirty="0" err="1" smtClean="0">
                <a:solidFill>
                  <a:srgbClr val="0070C0"/>
                </a:solidFill>
                <a:latin typeface="Arial" panose="020B0604020202020204" pitchFamily="34" charset="0"/>
              </a:rPr>
              <a:t>пи</a:t>
            </a:r>
            <a:endParaRPr lang="ru-RU" sz="2800" baseline="-25000" dirty="0">
              <a:solidFill>
                <a:srgbClr val="0070C0"/>
              </a:solidFill>
              <a:effectLst/>
              <a:latin typeface="Verdana" panose="020B060403050404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036320" y="2995091"/>
            <a:ext cx="502365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err="1" smtClean="0">
                <a:solidFill>
                  <a:srgbClr val="0070C0"/>
                </a:solidFill>
                <a:latin typeface="Arial" panose="020B0604020202020204" pitchFamily="34" charset="0"/>
              </a:rPr>
              <a:t>С</a:t>
            </a:r>
            <a:r>
              <a:rPr lang="ru-RU" b="1" baseline="-25000" dirty="0" err="1" smtClean="0">
                <a:solidFill>
                  <a:srgbClr val="0070C0"/>
                </a:solidFill>
                <a:latin typeface="Arial" panose="020B0604020202020204" pitchFamily="34" charset="0"/>
              </a:rPr>
              <a:t>прс</a:t>
            </a:r>
            <a:r>
              <a:rPr lang="ru-RU" b="1" dirty="0" smtClean="0">
                <a:latin typeface="Arial" panose="020B0604020202020204" pitchFamily="34" charset="0"/>
              </a:rPr>
              <a:t> - 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</a:rPr>
              <a:t>с</a:t>
            </a:r>
            <a:r>
              <a:rPr lang="ru-RU" dirty="0" smtClean="0">
                <a:solidFill>
                  <a:srgbClr val="002060"/>
                </a:solidFill>
              </a:rPr>
              <a:t>тоимость </a:t>
            </a:r>
            <a:r>
              <a:rPr lang="ru-RU" dirty="0">
                <a:solidFill>
                  <a:srgbClr val="002060"/>
                </a:solidFill>
              </a:rPr>
              <a:t>работ по инженерным изысканиям и (или) подготовке проектной </a:t>
            </a:r>
            <a:r>
              <a:rPr lang="ru-RU" dirty="0" smtClean="0">
                <a:solidFill>
                  <a:srgbClr val="002060"/>
                </a:solidFill>
              </a:rPr>
              <a:t>документации в уровне </a:t>
            </a:r>
            <a:r>
              <a:rPr lang="ru-RU" dirty="0">
                <a:solidFill>
                  <a:srgbClr val="002060"/>
                </a:solidFill>
              </a:rPr>
              <a:t>цен на дату составления сметной </a:t>
            </a:r>
            <a:r>
              <a:rPr lang="ru-RU" dirty="0" smtClean="0">
                <a:solidFill>
                  <a:srgbClr val="002060"/>
                </a:solidFill>
              </a:rPr>
              <a:t>документации</a:t>
            </a:r>
            <a:endParaRPr lang="ru-RU" sz="1400" dirty="0">
              <a:solidFill>
                <a:srgbClr val="002060"/>
              </a:solidFill>
              <a:effectLst/>
              <a:latin typeface="Verdana" panose="020B060403050404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036320" y="4268931"/>
            <a:ext cx="502365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err="1" smtClean="0">
                <a:solidFill>
                  <a:srgbClr val="0070C0"/>
                </a:solidFill>
                <a:latin typeface="Arial" panose="020B0604020202020204" pitchFamily="34" charset="0"/>
              </a:rPr>
              <a:t>И</a:t>
            </a:r>
            <a:r>
              <a:rPr lang="ru-RU" b="1" baseline="-25000" dirty="0" err="1" smtClean="0">
                <a:solidFill>
                  <a:srgbClr val="0070C0"/>
                </a:solidFill>
                <a:latin typeface="Arial" panose="020B0604020202020204" pitchFamily="34" charset="0"/>
              </a:rPr>
              <a:t>фи</a:t>
            </a:r>
            <a:r>
              <a:rPr lang="ru-RU" b="1" dirty="0" smtClean="0">
                <a:latin typeface="Arial" panose="020B0604020202020204" pitchFamily="34" charset="0"/>
              </a:rPr>
              <a:t> </a:t>
            </a:r>
            <a:r>
              <a:rPr lang="ru-RU" dirty="0" smtClean="0">
                <a:latin typeface="Arial" panose="020B0604020202020204" pitchFamily="34" charset="0"/>
              </a:rPr>
              <a:t>– 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</a:rPr>
              <a:t>индекс фактической инфляции, от даты составления сметной документации до даты определения НМЦК</a:t>
            </a:r>
            <a:endParaRPr lang="ru-RU" sz="1400" dirty="0">
              <a:solidFill>
                <a:srgbClr val="002060"/>
              </a:solidFill>
              <a:effectLst/>
              <a:latin typeface="Verdana" panose="020B060403050404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036320" y="5265772"/>
            <a:ext cx="502365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err="1" smtClean="0">
                <a:solidFill>
                  <a:srgbClr val="0070C0"/>
                </a:solidFill>
                <a:latin typeface="Arial" panose="020B0604020202020204" pitchFamily="34" charset="0"/>
              </a:rPr>
              <a:t>И</a:t>
            </a:r>
            <a:r>
              <a:rPr lang="ru-RU" b="1" baseline="-25000" dirty="0" err="1" smtClean="0">
                <a:solidFill>
                  <a:srgbClr val="0070C0"/>
                </a:solidFill>
                <a:latin typeface="Arial" panose="020B0604020202020204" pitchFamily="34" charset="0"/>
              </a:rPr>
              <a:t>пи</a:t>
            </a:r>
            <a:r>
              <a:rPr lang="ru-RU" b="1" dirty="0" smtClean="0">
                <a:latin typeface="Arial" panose="020B0604020202020204" pitchFamily="34" charset="0"/>
              </a:rPr>
              <a:t> </a:t>
            </a:r>
            <a:r>
              <a:rPr lang="ru-RU" dirty="0" smtClean="0">
                <a:latin typeface="Arial" panose="020B0604020202020204" pitchFamily="34" charset="0"/>
              </a:rPr>
              <a:t>– 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</a:rPr>
              <a:t>индекс 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</a:rPr>
              <a:t>прогнозной инфляции, определяемый как среднее арифметическое между индексами прогнозной инфляции на даты начала и окончания 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</a:rPr>
              <a:t>работ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76251" y="1992161"/>
            <a:ext cx="37074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dirty="0" smtClean="0"/>
              <a:t>1.Проектно-сметный метод</a:t>
            </a:r>
            <a:endParaRPr lang="ru-RU" b="1" u="sng" dirty="0"/>
          </a:p>
        </p:txBody>
      </p:sp>
      <p:sp>
        <p:nvSpPr>
          <p:cNvPr id="13" name="TextBox 12"/>
          <p:cNvSpPr txBox="1"/>
          <p:nvPr/>
        </p:nvSpPr>
        <p:spPr>
          <a:xfrm>
            <a:off x="6824749" y="1938377"/>
            <a:ext cx="46966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b="1" u="sng"/>
            </a:lvl1pPr>
          </a:lstStyle>
          <a:p>
            <a:r>
              <a:rPr lang="ru-RU" dirty="0"/>
              <a:t>2. </a:t>
            </a:r>
            <a:r>
              <a:rPr lang="ru-RU" dirty="0" smtClean="0"/>
              <a:t>Метод </a:t>
            </a:r>
            <a:r>
              <a:rPr lang="ru-RU" dirty="0"/>
              <a:t>сопоставимых рыночных цен 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6059978" y="2337513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800" b="1" dirty="0" err="1" smtClean="0">
                <a:solidFill>
                  <a:srgbClr val="0070C0"/>
                </a:solidFill>
                <a:latin typeface="Arial" panose="020B0604020202020204" pitchFamily="34" charset="0"/>
              </a:rPr>
              <a:t>НМЦК</a:t>
            </a:r>
            <a:r>
              <a:rPr lang="ru-RU" sz="2800" b="1" baseline="-25000" dirty="0" err="1" smtClean="0">
                <a:solidFill>
                  <a:srgbClr val="0070C0"/>
                </a:solidFill>
                <a:latin typeface="Arial" panose="020B0604020202020204" pitchFamily="34" charset="0"/>
              </a:rPr>
              <a:t>пр</a:t>
            </a:r>
            <a:r>
              <a:rPr lang="ru-RU" sz="28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 = </a:t>
            </a:r>
            <a:r>
              <a:rPr lang="ru-RU" sz="2800" b="1" dirty="0" err="1" smtClean="0">
                <a:solidFill>
                  <a:srgbClr val="0070C0"/>
                </a:solidFill>
                <a:latin typeface="Arial" panose="020B0604020202020204" pitchFamily="34" charset="0"/>
              </a:rPr>
              <a:t>С</a:t>
            </a:r>
            <a:r>
              <a:rPr lang="ru-RU" sz="2800" b="1" baseline="-25000" dirty="0" err="1" smtClean="0">
                <a:solidFill>
                  <a:srgbClr val="0070C0"/>
                </a:solidFill>
                <a:latin typeface="Arial" panose="020B0604020202020204" pitchFamily="34" charset="0"/>
              </a:rPr>
              <a:t>прр</a:t>
            </a:r>
            <a:r>
              <a:rPr lang="ru-RU" sz="28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 х  </a:t>
            </a:r>
            <a:r>
              <a:rPr lang="ru-RU" sz="2800" b="1" dirty="0" err="1" smtClean="0">
                <a:solidFill>
                  <a:srgbClr val="0070C0"/>
                </a:solidFill>
                <a:latin typeface="Arial" panose="020B0604020202020204" pitchFamily="34" charset="0"/>
              </a:rPr>
              <a:t>И</a:t>
            </a:r>
            <a:r>
              <a:rPr lang="ru-RU" sz="2800" b="1" baseline="-25000" dirty="0" err="1" smtClean="0">
                <a:solidFill>
                  <a:srgbClr val="0070C0"/>
                </a:solidFill>
                <a:latin typeface="Arial" panose="020B0604020202020204" pitchFamily="34" charset="0"/>
              </a:rPr>
              <a:t>пи</a:t>
            </a:r>
            <a:endParaRPr lang="ru-RU" sz="2800" baseline="-25000" dirty="0">
              <a:solidFill>
                <a:srgbClr val="0070C0"/>
              </a:solidFill>
              <a:effectLst/>
              <a:latin typeface="Verdana" panose="020B060403050404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823726" y="3068602"/>
            <a:ext cx="502365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err="1" smtClean="0">
                <a:latin typeface="Arial" panose="020B0604020202020204" pitchFamily="34" charset="0"/>
              </a:rPr>
              <a:t>С</a:t>
            </a:r>
            <a:r>
              <a:rPr lang="ru-RU" b="1" baseline="-25000" dirty="0" err="1" smtClean="0">
                <a:latin typeface="Arial" panose="020B0604020202020204" pitchFamily="34" charset="0"/>
              </a:rPr>
              <a:t>прс</a:t>
            </a:r>
            <a:r>
              <a:rPr lang="ru-RU" b="1" dirty="0" smtClean="0">
                <a:latin typeface="Arial" panose="020B0604020202020204" pitchFamily="34" charset="0"/>
              </a:rPr>
              <a:t> - с</a:t>
            </a:r>
            <a:r>
              <a:rPr lang="ru-RU" dirty="0" smtClean="0"/>
              <a:t>тоимость </a:t>
            </a:r>
            <a:r>
              <a:rPr lang="ru-RU" dirty="0"/>
              <a:t>работ по инженерным изысканиям и (или) подготовке проектной </a:t>
            </a:r>
            <a:r>
              <a:rPr lang="ru-RU" dirty="0" smtClean="0"/>
              <a:t>документации на дату получения предложения</a:t>
            </a:r>
            <a:endParaRPr lang="ru-RU" sz="1400" dirty="0">
              <a:effectLst/>
              <a:latin typeface="Verdana" panose="020B0604030504040204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6977062" y="4756537"/>
            <a:ext cx="4482127" cy="1692771"/>
          </a:xfrm>
          <a:prstGeom prst="rect">
            <a:avLst/>
          </a:prstGeom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Важно: </a:t>
            </a:r>
            <a:r>
              <a:rPr lang="ru-RU" sz="1600" dirty="0" smtClean="0">
                <a:latin typeface="Arial" panose="020B0604020202020204" pitchFamily="34" charset="0"/>
              </a:rPr>
              <a:t>Приоритетным </a:t>
            </a:r>
            <a:r>
              <a:rPr lang="ru-RU" sz="1600" dirty="0">
                <a:latin typeface="Arial" panose="020B0604020202020204" pitchFamily="34" charset="0"/>
              </a:rPr>
              <a:t>методом определения НМЦК на ПИР является проектно-сметный метод. Определение НМЦК методом сопоставимых рыночных цен осуществляется по видам </a:t>
            </a:r>
            <a:r>
              <a:rPr lang="ru-RU" sz="1600" dirty="0" smtClean="0">
                <a:latin typeface="Arial" panose="020B0604020202020204" pitchFamily="34" charset="0"/>
              </a:rPr>
              <a:t>работ, на которые отсутствуют нормативы</a:t>
            </a:r>
            <a:endParaRPr lang="ru-RU" sz="1600" dirty="0">
              <a:latin typeface="Arial" panose="020B0604020202020204" pitchFamily="34" charset="0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907" y="140980"/>
            <a:ext cx="1360639" cy="548978"/>
          </a:xfrm>
          <a:prstGeom prst="rect">
            <a:avLst/>
          </a:prstGeom>
        </p:spPr>
      </p:pic>
      <p:cxnSp>
        <p:nvCxnSpPr>
          <p:cNvPr id="19" name="Прямая соединительная линия 18"/>
          <p:cNvCxnSpPr/>
          <p:nvPr/>
        </p:nvCxnSpPr>
        <p:spPr>
          <a:xfrm>
            <a:off x="1762125" y="806336"/>
            <a:ext cx="10429875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/>
        </p:nvSpPr>
        <p:spPr>
          <a:xfrm>
            <a:off x="1642233" y="210312"/>
            <a:ext cx="1047356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400" b="1" dirty="0"/>
              <a:t>ПОРЯДОК ОПРЕДЕЛЕНИЯ </a:t>
            </a:r>
            <a:r>
              <a:rPr lang="ru-RU" sz="2400" b="1" dirty="0" smtClean="0"/>
              <a:t>НМЦК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314966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0" y="806336"/>
            <a:ext cx="12192000" cy="6189372"/>
          </a:xfrm>
          <a:prstGeom prst="rect">
            <a:avLst/>
          </a:prstGeom>
          <a:gradFill flip="none" rotWithShape="1">
            <a:gsLst>
              <a:gs pos="46000">
                <a:schemeClr val="bg1"/>
              </a:gs>
              <a:gs pos="100000">
                <a:srgbClr val="CCDDED">
                  <a:alpha val="23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655955" lvl="0" indent="-958215" algn="just">
              <a:lnSpc>
                <a:spcPct val="89100"/>
              </a:lnSpc>
            </a:pPr>
            <a:endParaRPr lang="ru-RU" sz="2000" spc="-5" dirty="0">
              <a:solidFill>
                <a:prstClr val="black"/>
              </a:solidFill>
              <a:latin typeface="Century Gothic"/>
              <a:cs typeface="Century Gothic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8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2262100" y="1029235"/>
            <a:ext cx="876438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Arial" panose="020B0604020202020204" pitchFamily="34" charset="0"/>
              </a:rPr>
              <a:t>Определение НМЦК при осуществлении</a:t>
            </a:r>
            <a:endParaRPr lang="ru-RU" sz="2000" dirty="0">
              <a:latin typeface="Verdana" panose="020B0604030504040204" pitchFamily="34" charset="0"/>
            </a:endParaRPr>
          </a:p>
          <a:p>
            <a:r>
              <a:rPr lang="ru-RU" sz="2000" b="1" dirty="0" smtClean="0">
                <a:latin typeface="Arial" panose="020B0604020202020204" pitchFamily="34" charset="0"/>
              </a:rPr>
              <a:t>закупок </a:t>
            </a:r>
            <a:r>
              <a:rPr lang="ru-RU" sz="2000" b="1" dirty="0">
                <a:latin typeface="Arial" panose="020B0604020202020204" pitchFamily="34" charset="0"/>
              </a:rPr>
              <a:t>услуг по исполнению функций технического заказчика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62098" y="1822996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800" b="1" dirty="0" err="1" smtClean="0">
                <a:solidFill>
                  <a:srgbClr val="0070C0"/>
                </a:solidFill>
                <a:latin typeface="Arial" panose="020B0604020202020204" pitchFamily="34" charset="0"/>
              </a:rPr>
              <a:t>НМЦК</a:t>
            </a:r>
            <a:r>
              <a:rPr lang="ru-RU" sz="2800" b="1" baseline="-25000" dirty="0" err="1" smtClean="0">
                <a:solidFill>
                  <a:srgbClr val="0070C0"/>
                </a:solidFill>
                <a:latin typeface="Arial" panose="020B0604020202020204" pitchFamily="34" charset="0"/>
              </a:rPr>
              <a:t>тз</a:t>
            </a:r>
            <a:r>
              <a:rPr lang="ru-RU" sz="28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 = </a:t>
            </a:r>
            <a:r>
              <a:rPr lang="ru-RU" sz="2800" b="1" dirty="0" err="1" smtClean="0">
                <a:solidFill>
                  <a:srgbClr val="0070C0"/>
                </a:solidFill>
                <a:latin typeface="Arial" panose="020B0604020202020204" pitchFamily="34" charset="0"/>
              </a:rPr>
              <a:t>С</a:t>
            </a:r>
            <a:r>
              <a:rPr lang="ru-RU" sz="2800" b="1" baseline="-25000" dirty="0" err="1" smtClean="0">
                <a:solidFill>
                  <a:srgbClr val="0070C0"/>
                </a:solidFill>
                <a:latin typeface="Arial" panose="020B0604020202020204" pitchFamily="34" charset="0"/>
              </a:rPr>
              <a:t>тз</a:t>
            </a:r>
            <a:r>
              <a:rPr lang="ru-RU" sz="28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 х </a:t>
            </a:r>
            <a:r>
              <a:rPr lang="ru-RU" sz="2800" b="1" dirty="0" err="1" smtClean="0">
                <a:solidFill>
                  <a:srgbClr val="0070C0"/>
                </a:solidFill>
                <a:latin typeface="Arial" panose="020B0604020202020204" pitchFamily="34" charset="0"/>
              </a:rPr>
              <a:t>И</a:t>
            </a:r>
            <a:r>
              <a:rPr lang="ru-RU" sz="2800" b="1" baseline="-25000" dirty="0" err="1" smtClean="0">
                <a:solidFill>
                  <a:srgbClr val="0070C0"/>
                </a:solidFill>
                <a:latin typeface="Arial" panose="020B0604020202020204" pitchFamily="34" charset="0"/>
              </a:rPr>
              <a:t>фи</a:t>
            </a:r>
            <a:r>
              <a:rPr lang="ru-RU" sz="28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 х </a:t>
            </a:r>
            <a:r>
              <a:rPr lang="ru-RU" sz="2800" b="1" dirty="0" err="1" smtClean="0">
                <a:solidFill>
                  <a:srgbClr val="0070C0"/>
                </a:solidFill>
                <a:latin typeface="Arial" panose="020B0604020202020204" pitchFamily="34" charset="0"/>
              </a:rPr>
              <a:t>И</a:t>
            </a:r>
            <a:r>
              <a:rPr lang="ru-RU" sz="2800" b="1" baseline="-25000" dirty="0" err="1" smtClean="0">
                <a:solidFill>
                  <a:srgbClr val="0070C0"/>
                </a:solidFill>
                <a:latin typeface="Arial" panose="020B0604020202020204" pitchFamily="34" charset="0"/>
              </a:rPr>
              <a:t>пи</a:t>
            </a:r>
            <a:endParaRPr lang="ru-RU" sz="2800" baseline="-25000" dirty="0">
              <a:solidFill>
                <a:srgbClr val="0070C0"/>
              </a:solidFill>
              <a:effectLst/>
              <a:latin typeface="Verdana" panose="020B060403050404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061258" y="2733962"/>
            <a:ext cx="58216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 smtClean="0">
                <a:solidFill>
                  <a:srgbClr val="0070C0"/>
                </a:solidFill>
                <a:latin typeface="Arial" panose="020B0604020202020204" pitchFamily="34" charset="0"/>
              </a:rPr>
              <a:t>С</a:t>
            </a:r>
            <a:r>
              <a:rPr lang="ru-RU" b="1" baseline="-25000" dirty="0" err="1" smtClean="0">
                <a:solidFill>
                  <a:srgbClr val="0070C0"/>
                </a:solidFill>
                <a:latin typeface="Arial" panose="020B0604020202020204" pitchFamily="34" charset="0"/>
              </a:rPr>
              <a:t>тз</a:t>
            </a:r>
            <a:r>
              <a:rPr lang="ru-RU" b="1" dirty="0" smtClean="0">
                <a:latin typeface="Arial" panose="020B0604020202020204" pitchFamily="34" charset="0"/>
              </a:rPr>
              <a:t> - </a:t>
            </a:r>
            <a:r>
              <a:rPr lang="ru-RU" dirty="0"/>
              <a:t>стоимости работ и услуг, осуществляемых техническим </a:t>
            </a:r>
            <a:r>
              <a:rPr lang="ru-RU" dirty="0" smtClean="0"/>
              <a:t>заказчиком в ценах на </a:t>
            </a:r>
            <a:r>
              <a:rPr lang="ru-RU" dirty="0"/>
              <a:t>дату утверждения проектной </a:t>
            </a:r>
            <a:r>
              <a:rPr lang="ru-RU" dirty="0" smtClean="0"/>
              <a:t>документации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061258" y="3657292"/>
            <a:ext cx="502365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err="1" smtClean="0">
                <a:solidFill>
                  <a:srgbClr val="0070C0"/>
                </a:solidFill>
                <a:latin typeface="Arial" panose="020B0604020202020204" pitchFamily="34" charset="0"/>
              </a:rPr>
              <a:t>И</a:t>
            </a:r>
            <a:r>
              <a:rPr lang="ru-RU" b="1" baseline="-25000" dirty="0" err="1" smtClean="0">
                <a:solidFill>
                  <a:srgbClr val="0070C0"/>
                </a:solidFill>
                <a:latin typeface="Arial" panose="020B0604020202020204" pitchFamily="34" charset="0"/>
              </a:rPr>
              <a:t>фи</a:t>
            </a:r>
            <a:r>
              <a:rPr lang="ru-RU" b="1" dirty="0" smtClean="0">
                <a:latin typeface="Arial" panose="020B0604020202020204" pitchFamily="34" charset="0"/>
              </a:rPr>
              <a:t> </a:t>
            </a:r>
            <a:r>
              <a:rPr lang="ru-RU" dirty="0" smtClean="0">
                <a:latin typeface="Arial" panose="020B0604020202020204" pitchFamily="34" charset="0"/>
              </a:rPr>
              <a:t>– индекс фактической инфляции, от даты утверждения сметной документации до даты определения НМЦК</a:t>
            </a:r>
            <a:endParaRPr lang="ru-RU" sz="1400" dirty="0">
              <a:effectLst/>
              <a:latin typeface="Verdana" panose="020B060403050404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061258" y="4654133"/>
            <a:ext cx="502365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err="1" smtClean="0">
                <a:solidFill>
                  <a:srgbClr val="0070C0"/>
                </a:solidFill>
                <a:latin typeface="Arial" panose="020B0604020202020204" pitchFamily="34" charset="0"/>
              </a:rPr>
              <a:t>И</a:t>
            </a:r>
            <a:r>
              <a:rPr lang="ru-RU" b="1" baseline="-25000" dirty="0" err="1" smtClean="0">
                <a:solidFill>
                  <a:srgbClr val="0070C0"/>
                </a:solidFill>
                <a:latin typeface="Arial" panose="020B0604020202020204" pitchFamily="34" charset="0"/>
              </a:rPr>
              <a:t>пи</a:t>
            </a:r>
            <a:r>
              <a:rPr lang="ru-RU" b="1" dirty="0" smtClean="0">
                <a:latin typeface="Arial" panose="020B0604020202020204" pitchFamily="34" charset="0"/>
              </a:rPr>
              <a:t> </a:t>
            </a:r>
            <a:r>
              <a:rPr lang="ru-RU" dirty="0" smtClean="0">
                <a:latin typeface="Arial" panose="020B0604020202020204" pitchFamily="34" charset="0"/>
              </a:rPr>
              <a:t>– индекс </a:t>
            </a:r>
            <a:r>
              <a:rPr lang="ru-RU" dirty="0">
                <a:latin typeface="Arial" panose="020B0604020202020204" pitchFamily="34" charset="0"/>
              </a:rPr>
              <a:t>прогнозной инфляции, определяемый как среднее арифметическое между индексами прогнозной инфляции на даты начала и окончания </a:t>
            </a:r>
            <a:r>
              <a:rPr lang="ru-RU" dirty="0" smtClean="0">
                <a:latin typeface="Arial" panose="020B0604020202020204" pitchFamily="34" charset="0"/>
              </a:rPr>
              <a:t>работ</a:t>
            </a:r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189123" y="2916842"/>
            <a:ext cx="4400566" cy="286232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Важно: </a:t>
            </a:r>
            <a:r>
              <a:rPr lang="ru-RU" b="1" dirty="0" err="1" smtClean="0">
                <a:latin typeface="Arial" panose="020B0604020202020204" pitchFamily="34" charset="0"/>
              </a:rPr>
              <a:t>С</a:t>
            </a:r>
            <a:r>
              <a:rPr lang="ru-RU" b="1" baseline="-25000" dirty="0" err="1" smtClean="0">
                <a:latin typeface="Arial" panose="020B0604020202020204" pitchFamily="34" charset="0"/>
              </a:rPr>
              <a:t>тз</a:t>
            </a:r>
            <a:r>
              <a:rPr lang="ru-RU" dirty="0" smtClean="0">
                <a:latin typeface="Times New Roman" panose="02020603050405020304" pitchFamily="18" charset="0"/>
              </a:rPr>
              <a:t>. </a:t>
            </a:r>
            <a:r>
              <a:rPr lang="ru-RU" sz="1600" dirty="0">
                <a:latin typeface="Arial" panose="020B0604020202020204" pitchFamily="34" charset="0"/>
              </a:rPr>
              <a:t>определяется с учетом затрат на работы и услуги, относящиеся к предмету закупки и осуществляемые техническим </a:t>
            </a:r>
            <a:r>
              <a:rPr lang="ru-RU" sz="1600" dirty="0" smtClean="0">
                <a:latin typeface="Arial" panose="020B0604020202020204" pitchFamily="34" charset="0"/>
              </a:rPr>
              <a:t>заказчиком. В случае выполнение техническим заказчиком </a:t>
            </a:r>
            <a:r>
              <a:rPr lang="ru-RU" sz="1600" dirty="0">
                <a:latin typeface="Arial" panose="020B0604020202020204" pitchFamily="34" charset="0"/>
              </a:rPr>
              <a:t>строительного контроля, указанные затраты учитываются дополнительно, в соответствии с нормативами, установленными постановлением Правительства Российской Федерации от 21 июня 2010 г. </a:t>
            </a:r>
            <a:r>
              <a:rPr lang="ru-RU" sz="1600" dirty="0" smtClean="0">
                <a:latin typeface="Arial" panose="020B0604020202020204" pitchFamily="34" charset="0"/>
              </a:rPr>
              <a:t>№ 468.</a:t>
            </a:r>
            <a:endParaRPr lang="ru-RU" sz="1600" dirty="0">
              <a:latin typeface="Arial" panose="020B0604020202020204" pitchFamily="34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907" y="140980"/>
            <a:ext cx="1360639" cy="548978"/>
          </a:xfrm>
          <a:prstGeom prst="rect">
            <a:avLst/>
          </a:prstGeom>
        </p:spPr>
      </p:pic>
      <p:cxnSp>
        <p:nvCxnSpPr>
          <p:cNvPr id="15" name="Прямая соединительная линия 14"/>
          <p:cNvCxnSpPr/>
          <p:nvPr/>
        </p:nvCxnSpPr>
        <p:spPr>
          <a:xfrm>
            <a:off x="1724025" y="806336"/>
            <a:ext cx="10467975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Прямоугольник 15"/>
          <p:cNvSpPr/>
          <p:nvPr/>
        </p:nvSpPr>
        <p:spPr>
          <a:xfrm>
            <a:off x="1642233" y="210312"/>
            <a:ext cx="1047356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400" b="1" dirty="0"/>
              <a:t>ПОРЯДОК ОПРЕДЕЛЕНИЯ </a:t>
            </a:r>
            <a:r>
              <a:rPr lang="ru-RU" sz="2400" b="1" dirty="0" smtClean="0"/>
              <a:t>НМЦК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942998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0" y="863051"/>
            <a:ext cx="12192000" cy="6189372"/>
          </a:xfrm>
          <a:prstGeom prst="rect">
            <a:avLst/>
          </a:prstGeom>
          <a:gradFill flip="none" rotWithShape="1">
            <a:gsLst>
              <a:gs pos="46000">
                <a:schemeClr val="bg1"/>
              </a:gs>
              <a:gs pos="100000">
                <a:srgbClr val="CCDDED">
                  <a:alpha val="23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655955" lvl="0" indent="-958215" algn="just">
              <a:lnSpc>
                <a:spcPct val="89100"/>
              </a:lnSpc>
            </a:pPr>
            <a:endParaRPr lang="ru-RU" sz="2000" spc="-5" dirty="0">
              <a:solidFill>
                <a:prstClr val="black"/>
              </a:solidFill>
              <a:latin typeface="Century Gothic"/>
              <a:cs typeface="Century Gothic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9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33004" y="867996"/>
            <a:ext cx="1171438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Arial" panose="020B0604020202020204" pitchFamily="34" charset="0"/>
              </a:rPr>
              <a:t>Определение НМЦК при осуществлении </a:t>
            </a:r>
            <a:r>
              <a:rPr lang="ru-RU" sz="2000" b="1" dirty="0" smtClean="0">
                <a:latin typeface="Arial" panose="020B0604020202020204" pitchFamily="34" charset="0"/>
              </a:rPr>
              <a:t>закупок подрядных </a:t>
            </a:r>
            <a:r>
              <a:rPr lang="ru-RU" sz="2000" b="1" dirty="0">
                <a:latin typeface="Arial" panose="020B0604020202020204" pitchFamily="34" charset="0"/>
              </a:rPr>
              <a:t>работ по строительству, реконструкции</a:t>
            </a:r>
            <a:r>
              <a:rPr lang="ru-RU" sz="2000" b="1" dirty="0" smtClean="0">
                <a:latin typeface="Arial" panose="020B0604020202020204" pitchFamily="34" charset="0"/>
              </a:rPr>
              <a:t>, капитальному </a:t>
            </a:r>
            <a:r>
              <a:rPr lang="ru-RU" sz="2000" b="1" dirty="0">
                <a:latin typeface="Arial" panose="020B0604020202020204" pitchFamily="34" charset="0"/>
              </a:rPr>
              <a:t>ремонту, сносу объектов </a:t>
            </a:r>
            <a:r>
              <a:rPr lang="ru-RU" sz="2000" b="1" dirty="0" smtClean="0">
                <a:latin typeface="Arial" panose="020B0604020202020204" pitchFamily="34" charset="0"/>
              </a:rPr>
              <a:t>капитального строительства</a:t>
            </a:r>
            <a:r>
              <a:rPr lang="ru-RU" sz="2000" b="1" dirty="0">
                <a:latin typeface="Arial" panose="020B0604020202020204" pitchFamily="34" charset="0"/>
              </a:rPr>
              <a:t>, работ по сохранению объектов </a:t>
            </a:r>
            <a:r>
              <a:rPr lang="ru-RU" sz="2000" b="1" dirty="0" smtClean="0">
                <a:latin typeface="Arial" panose="020B0604020202020204" pitchFamily="34" charset="0"/>
              </a:rPr>
              <a:t>культурного наследия </a:t>
            </a:r>
            <a:r>
              <a:rPr lang="ru-RU" sz="2000" b="1" dirty="0">
                <a:latin typeface="Arial" panose="020B0604020202020204" pitchFamily="34" charset="0"/>
              </a:rPr>
              <a:t>(памятников истории и культуры) </a:t>
            </a:r>
            <a:r>
              <a:rPr lang="ru-RU" sz="2000" b="1" dirty="0" smtClean="0">
                <a:latin typeface="Arial" panose="020B0604020202020204" pitchFamily="34" charset="0"/>
              </a:rPr>
              <a:t>народов Российской </a:t>
            </a:r>
            <a:r>
              <a:rPr lang="ru-RU" sz="2000" b="1" dirty="0">
                <a:latin typeface="Arial" panose="020B0604020202020204" pitchFamily="34" charset="0"/>
              </a:rPr>
              <a:t>Федерации, а также </a:t>
            </a:r>
            <a:r>
              <a:rPr lang="ru-RU" sz="2000" b="1" dirty="0" smtClean="0">
                <a:latin typeface="Arial" panose="020B0604020202020204" pitchFamily="34" charset="0"/>
              </a:rPr>
              <a:t>строительству </a:t>
            </a:r>
          </a:p>
          <a:p>
            <a:pPr algn="ctr"/>
            <a:r>
              <a:rPr lang="ru-RU" sz="2000" b="1" dirty="0" smtClean="0">
                <a:latin typeface="Arial" panose="020B0604020202020204" pitchFamily="34" charset="0"/>
              </a:rPr>
              <a:t>некапитальных </a:t>
            </a:r>
            <a:r>
              <a:rPr lang="ru-RU" sz="2000" b="1" dirty="0">
                <a:latin typeface="Arial" panose="020B0604020202020204" pitchFamily="34" charset="0"/>
              </a:rPr>
              <a:t>строений и сооружений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99010" y="2504640"/>
            <a:ext cx="508184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err="1" smtClean="0">
                <a:solidFill>
                  <a:srgbClr val="0070C0"/>
                </a:solidFill>
                <a:latin typeface="Arial" panose="020B0604020202020204" pitchFamily="34" charset="0"/>
              </a:rPr>
              <a:t>НМЦК</a:t>
            </a:r>
            <a:r>
              <a:rPr lang="ru-RU" sz="2800" b="1" baseline="-25000" dirty="0" err="1" smtClean="0">
                <a:solidFill>
                  <a:srgbClr val="0070C0"/>
                </a:solidFill>
                <a:latin typeface="Arial" panose="020B0604020202020204" pitchFamily="34" charset="0"/>
              </a:rPr>
              <a:t>ср</a:t>
            </a:r>
            <a:r>
              <a:rPr lang="ru-RU" sz="28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 = </a:t>
            </a:r>
            <a:r>
              <a:rPr lang="ru-RU" sz="2800" b="1" dirty="0" err="1" smtClean="0">
                <a:solidFill>
                  <a:srgbClr val="0070C0"/>
                </a:solidFill>
                <a:latin typeface="Arial" panose="020B0604020202020204" pitchFamily="34" charset="0"/>
              </a:rPr>
              <a:t>С</a:t>
            </a:r>
            <a:r>
              <a:rPr lang="ru-RU" sz="2800" b="1" baseline="-25000" dirty="0" err="1" smtClean="0">
                <a:solidFill>
                  <a:srgbClr val="0070C0"/>
                </a:solidFill>
                <a:latin typeface="Arial" panose="020B0604020202020204" pitchFamily="34" charset="0"/>
              </a:rPr>
              <a:t>ср</a:t>
            </a:r>
            <a:r>
              <a:rPr lang="ru-RU" sz="28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 х </a:t>
            </a:r>
            <a:r>
              <a:rPr lang="ru-RU" sz="2800" b="1" dirty="0" err="1" smtClean="0">
                <a:solidFill>
                  <a:srgbClr val="0070C0"/>
                </a:solidFill>
                <a:latin typeface="Arial" panose="020B0604020202020204" pitchFamily="34" charset="0"/>
              </a:rPr>
              <a:t>И</a:t>
            </a:r>
            <a:r>
              <a:rPr lang="ru-RU" sz="2800" b="1" baseline="-25000" dirty="0" err="1" smtClean="0">
                <a:solidFill>
                  <a:srgbClr val="0070C0"/>
                </a:solidFill>
                <a:latin typeface="Arial" panose="020B0604020202020204" pitchFamily="34" charset="0"/>
              </a:rPr>
              <a:t>фи</a:t>
            </a:r>
            <a:r>
              <a:rPr lang="ru-RU" sz="28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 х </a:t>
            </a:r>
            <a:r>
              <a:rPr lang="ru-RU" sz="2800" b="1" dirty="0" err="1" smtClean="0">
                <a:solidFill>
                  <a:srgbClr val="0070C0"/>
                </a:solidFill>
                <a:latin typeface="Arial" panose="020B0604020202020204" pitchFamily="34" charset="0"/>
              </a:rPr>
              <a:t>И</a:t>
            </a:r>
            <a:r>
              <a:rPr lang="ru-RU" sz="2800" b="1" baseline="-25000" dirty="0" err="1" smtClean="0">
                <a:solidFill>
                  <a:srgbClr val="0070C0"/>
                </a:solidFill>
                <a:latin typeface="Arial" panose="020B0604020202020204" pitchFamily="34" charset="0"/>
              </a:rPr>
              <a:t>пи</a:t>
            </a:r>
            <a:endParaRPr lang="ru-RU" sz="2800" baseline="-25000" dirty="0">
              <a:solidFill>
                <a:srgbClr val="0070C0"/>
              </a:solidFill>
              <a:effectLst/>
              <a:latin typeface="Verdana" panose="020B060403050404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58858" y="3626954"/>
            <a:ext cx="520653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just"/>
            <a:r>
              <a:rPr lang="ru-RU" b="1" dirty="0" err="1">
                <a:solidFill>
                  <a:srgbClr val="0070C0"/>
                </a:solidFill>
                <a:latin typeface="Arial" panose="020B0604020202020204" pitchFamily="34" charset="0"/>
              </a:rPr>
              <a:t>С</a:t>
            </a:r>
            <a:r>
              <a:rPr lang="ru-RU" b="1" baseline="-25000" dirty="0" err="1">
                <a:solidFill>
                  <a:srgbClr val="0070C0"/>
                </a:solidFill>
                <a:latin typeface="Arial" panose="020B0604020202020204" pitchFamily="34" charset="0"/>
              </a:rPr>
              <a:t>ср</a:t>
            </a:r>
            <a:r>
              <a:rPr lang="ru-RU" dirty="0" smtClean="0">
                <a:latin typeface="Times New Roman" panose="02020603050405020304" pitchFamily="18" charset="0"/>
              </a:rPr>
              <a:t> </a:t>
            </a:r>
            <a:r>
              <a:rPr lang="ru-RU" dirty="0">
                <a:latin typeface="Arial" panose="020B0604020202020204" pitchFamily="34" charset="0"/>
              </a:rPr>
              <a:t>–</a:t>
            </a:r>
            <a:r>
              <a:rPr lang="ru-RU" dirty="0" smtClean="0">
                <a:latin typeface="Times New Roman" panose="02020603050405020304" pitchFamily="18" charset="0"/>
              </a:rPr>
              <a:t> </a:t>
            </a:r>
            <a:r>
              <a:rPr lang="ru-RU" dirty="0" smtClean="0">
                <a:latin typeface="Arial" panose="020B0604020202020204" pitchFamily="34" charset="0"/>
              </a:rPr>
              <a:t>сметная </a:t>
            </a:r>
            <a:r>
              <a:rPr lang="ru-RU" dirty="0">
                <a:latin typeface="Arial" panose="020B0604020202020204" pitchFamily="34" charset="0"/>
              </a:rPr>
              <a:t>стоимость подрядных работ, подлежащих выполнению подрядчиком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886691" y="4325758"/>
            <a:ext cx="502365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err="1" smtClean="0">
                <a:solidFill>
                  <a:srgbClr val="0070C0"/>
                </a:solidFill>
                <a:latin typeface="Arial" panose="020B0604020202020204" pitchFamily="34" charset="0"/>
              </a:rPr>
              <a:t>И</a:t>
            </a:r>
            <a:r>
              <a:rPr lang="ru-RU" b="1" baseline="-25000" dirty="0" err="1" smtClean="0">
                <a:solidFill>
                  <a:srgbClr val="0070C0"/>
                </a:solidFill>
                <a:latin typeface="Arial" panose="020B0604020202020204" pitchFamily="34" charset="0"/>
              </a:rPr>
              <a:t>фи</a:t>
            </a:r>
            <a:r>
              <a:rPr lang="ru-RU" b="1" dirty="0" smtClean="0">
                <a:latin typeface="Arial" panose="020B060402020202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</a:rPr>
              <a:t>–</a:t>
            </a:r>
            <a:r>
              <a:rPr lang="ru-RU" dirty="0" smtClean="0">
                <a:latin typeface="Arial" panose="020B0604020202020204" pitchFamily="34" charset="0"/>
              </a:rPr>
              <a:t> индекс фактической инфляции, от даты утверждения сметной документации до даты определения НМЦК</a:t>
            </a:r>
            <a:endParaRPr lang="ru-RU" sz="1400" dirty="0">
              <a:effectLst/>
              <a:latin typeface="Verdana" panose="020B060403050404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886691" y="5301561"/>
            <a:ext cx="502365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err="1" smtClean="0">
                <a:solidFill>
                  <a:srgbClr val="0070C0"/>
                </a:solidFill>
                <a:latin typeface="Arial" panose="020B0604020202020204" pitchFamily="34" charset="0"/>
              </a:rPr>
              <a:t>И</a:t>
            </a:r>
            <a:r>
              <a:rPr lang="ru-RU" b="1" baseline="-25000" dirty="0" err="1" smtClean="0">
                <a:solidFill>
                  <a:srgbClr val="0070C0"/>
                </a:solidFill>
                <a:latin typeface="Arial" panose="020B0604020202020204" pitchFamily="34" charset="0"/>
              </a:rPr>
              <a:t>пи</a:t>
            </a:r>
            <a:r>
              <a:rPr lang="ru-RU" b="1" dirty="0" smtClean="0">
                <a:latin typeface="Arial" panose="020B0604020202020204" pitchFamily="34" charset="0"/>
              </a:rPr>
              <a:t> </a:t>
            </a:r>
            <a:r>
              <a:rPr lang="ru-RU" dirty="0" smtClean="0">
                <a:latin typeface="Arial" panose="020B0604020202020204" pitchFamily="34" charset="0"/>
              </a:rPr>
              <a:t>– индекс </a:t>
            </a:r>
            <a:r>
              <a:rPr lang="ru-RU" dirty="0">
                <a:latin typeface="Arial" panose="020B0604020202020204" pitchFamily="34" charset="0"/>
              </a:rPr>
              <a:t>прогнозной инфляции, определяемый как среднее арифметическое между индексами прогнозной инфляции на даты начала и окончания </a:t>
            </a:r>
            <a:r>
              <a:rPr lang="ru-RU" dirty="0" smtClean="0">
                <a:latin typeface="Arial" panose="020B0604020202020204" pitchFamily="34" charset="0"/>
              </a:rPr>
              <a:t>работ</a:t>
            </a:r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189123" y="2916842"/>
            <a:ext cx="4400566" cy="2400657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Важно: </a:t>
            </a:r>
            <a:r>
              <a:rPr lang="ru-RU" sz="1600" dirty="0" smtClean="0">
                <a:latin typeface="Arial" panose="020B0604020202020204" pitchFamily="34" charset="0"/>
              </a:rPr>
              <a:t>В случае, если строительство планируется осуществлять более одного года, то </a:t>
            </a:r>
            <a:r>
              <a:rPr lang="ru-RU" sz="1600" b="1" dirty="0" err="1" smtClean="0">
                <a:solidFill>
                  <a:srgbClr val="0070C0"/>
                </a:solidFill>
                <a:latin typeface="Arial" panose="020B0604020202020204" pitchFamily="34" charset="0"/>
              </a:rPr>
              <a:t>И</a:t>
            </a:r>
            <a:r>
              <a:rPr lang="ru-RU" sz="1600" b="1" baseline="-25000" dirty="0" err="1" smtClean="0">
                <a:solidFill>
                  <a:srgbClr val="0070C0"/>
                </a:solidFill>
                <a:latin typeface="Arial" panose="020B0604020202020204" pitchFamily="34" charset="0"/>
              </a:rPr>
              <a:t>пи</a:t>
            </a:r>
            <a:r>
              <a:rPr lang="ru-RU" sz="1600" dirty="0" smtClean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ru-RU" sz="1600" dirty="0">
                <a:latin typeface="Arial" panose="020B0604020202020204" pitchFamily="34" charset="0"/>
              </a:rPr>
              <a:t>рассчитывается </a:t>
            </a:r>
            <a:r>
              <a:rPr lang="ru-RU" sz="1600" dirty="0" smtClean="0">
                <a:latin typeface="Arial" panose="020B0604020202020204" pitchFamily="34" charset="0"/>
              </a:rPr>
              <a:t>для каждого году строительства исходя из доли </a:t>
            </a:r>
            <a:r>
              <a:rPr lang="ru-RU" sz="1600" dirty="0">
                <a:latin typeface="Arial" panose="020B0604020202020204" pitchFamily="34" charset="0"/>
              </a:rPr>
              <a:t>сметной стоимости работ, подлежащих выполнению подрядчиком </a:t>
            </a:r>
            <a:r>
              <a:rPr lang="ru-RU" sz="1600" dirty="0" smtClean="0">
                <a:latin typeface="Arial" panose="020B0604020202020204" pitchFamily="34" charset="0"/>
              </a:rPr>
              <a:t>в каждом году и установленного  для этого года индекса прогнозной инфляции по формуле:</a:t>
            </a:r>
          </a:p>
          <a:p>
            <a:pPr algn="just"/>
            <a:r>
              <a:rPr lang="ru-RU" b="1" dirty="0" err="1" smtClean="0">
                <a:solidFill>
                  <a:srgbClr val="0070C0"/>
                </a:solidFill>
              </a:rPr>
              <a:t>И</a:t>
            </a:r>
            <a:r>
              <a:rPr lang="ru-RU" b="1" baseline="-25000" dirty="0" err="1" smtClean="0">
                <a:solidFill>
                  <a:srgbClr val="0070C0"/>
                </a:solidFill>
              </a:rPr>
              <a:t>пи</a:t>
            </a:r>
            <a:r>
              <a:rPr lang="ru-RU" b="1" dirty="0" smtClean="0">
                <a:solidFill>
                  <a:srgbClr val="0070C0"/>
                </a:solidFill>
              </a:rPr>
              <a:t> </a:t>
            </a:r>
            <a:r>
              <a:rPr lang="ru-RU" b="1" dirty="0">
                <a:solidFill>
                  <a:srgbClr val="0070C0"/>
                </a:solidFill>
              </a:rPr>
              <a:t>= Д</a:t>
            </a:r>
            <a:r>
              <a:rPr lang="ru-RU" b="1" baseline="-25000" dirty="0">
                <a:solidFill>
                  <a:srgbClr val="0070C0"/>
                </a:solidFill>
              </a:rPr>
              <a:t>1</a:t>
            </a:r>
            <a:r>
              <a:rPr lang="ru-RU" b="1" dirty="0">
                <a:solidFill>
                  <a:srgbClr val="0070C0"/>
                </a:solidFill>
              </a:rPr>
              <a:t> x К</a:t>
            </a:r>
            <a:r>
              <a:rPr lang="ru-RU" b="1" baseline="-25000" dirty="0">
                <a:solidFill>
                  <a:srgbClr val="0070C0"/>
                </a:solidFill>
              </a:rPr>
              <a:t>1</a:t>
            </a:r>
            <a:r>
              <a:rPr lang="ru-RU" b="1" dirty="0">
                <a:solidFill>
                  <a:srgbClr val="0070C0"/>
                </a:solidFill>
              </a:rPr>
              <a:t> + Д</a:t>
            </a:r>
            <a:r>
              <a:rPr lang="ru-RU" b="1" baseline="-25000" dirty="0">
                <a:solidFill>
                  <a:srgbClr val="0070C0"/>
                </a:solidFill>
              </a:rPr>
              <a:t>2</a:t>
            </a:r>
            <a:r>
              <a:rPr lang="ru-RU" b="1" dirty="0">
                <a:solidFill>
                  <a:srgbClr val="0070C0"/>
                </a:solidFill>
              </a:rPr>
              <a:t> x К</a:t>
            </a:r>
            <a:r>
              <a:rPr lang="ru-RU" b="1" baseline="-25000" dirty="0">
                <a:solidFill>
                  <a:srgbClr val="0070C0"/>
                </a:solidFill>
              </a:rPr>
              <a:t>2</a:t>
            </a:r>
            <a:r>
              <a:rPr lang="ru-RU" b="1" dirty="0">
                <a:solidFill>
                  <a:srgbClr val="0070C0"/>
                </a:solidFill>
              </a:rPr>
              <a:t> + ... + </a:t>
            </a:r>
            <a:r>
              <a:rPr lang="ru-RU" b="1" dirty="0" err="1">
                <a:solidFill>
                  <a:srgbClr val="0070C0"/>
                </a:solidFill>
              </a:rPr>
              <a:t>Д</a:t>
            </a:r>
            <a:r>
              <a:rPr lang="ru-RU" b="1" baseline="-25000" dirty="0" err="1">
                <a:solidFill>
                  <a:srgbClr val="0070C0"/>
                </a:solidFill>
              </a:rPr>
              <a:t>i</a:t>
            </a:r>
            <a:r>
              <a:rPr lang="ru-RU" b="1" dirty="0">
                <a:solidFill>
                  <a:srgbClr val="0070C0"/>
                </a:solidFill>
              </a:rPr>
              <a:t> x </a:t>
            </a:r>
            <a:r>
              <a:rPr lang="ru-RU" b="1" dirty="0" err="1" smtClean="0">
                <a:solidFill>
                  <a:srgbClr val="0070C0"/>
                </a:solidFill>
              </a:rPr>
              <a:t>К</a:t>
            </a:r>
            <a:r>
              <a:rPr lang="ru-RU" b="1" baseline="-25000" dirty="0" err="1" smtClean="0">
                <a:solidFill>
                  <a:srgbClr val="0070C0"/>
                </a:solidFill>
              </a:rPr>
              <a:t>i</a:t>
            </a:r>
            <a:endParaRPr lang="ru-RU" sz="1600" b="1" dirty="0">
              <a:solidFill>
                <a:srgbClr val="0070C0"/>
              </a:solidFill>
              <a:latin typeface="Arial" panose="020B0604020202020204" pitchFamily="34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907" y="140980"/>
            <a:ext cx="1360639" cy="548978"/>
          </a:xfrm>
          <a:prstGeom prst="rect">
            <a:avLst/>
          </a:prstGeom>
        </p:spPr>
      </p:pic>
      <p:cxnSp>
        <p:nvCxnSpPr>
          <p:cNvPr id="15" name="Прямая соединительная линия 14"/>
          <p:cNvCxnSpPr/>
          <p:nvPr/>
        </p:nvCxnSpPr>
        <p:spPr>
          <a:xfrm flipV="1">
            <a:off x="1771650" y="806336"/>
            <a:ext cx="10420350" cy="5671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Прямоугольник 15"/>
          <p:cNvSpPr/>
          <p:nvPr/>
        </p:nvSpPr>
        <p:spPr>
          <a:xfrm>
            <a:off x="1642233" y="210312"/>
            <a:ext cx="1047356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400" b="1" dirty="0"/>
              <a:t>ПОРЯДОК ОПРЕДЕЛЕНИЯ </a:t>
            </a:r>
            <a:r>
              <a:rPr lang="ru-RU" sz="2400" b="1" dirty="0" smtClean="0"/>
              <a:t>НМЦК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326490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0" y="683176"/>
            <a:ext cx="12192000" cy="6189372"/>
          </a:xfrm>
          <a:prstGeom prst="rect">
            <a:avLst/>
          </a:prstGeom>
          <a:gradFill flip="none" rotWithShape="1">
            <a:gsLst>
              <a:gs pos="46000">
                <a:schemeClr val="bg1"/>
              </a:gs>
              <a:gs pos="100000">
                <a:srgbClr val="CCDDED">
                  <a:alpha val="23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655955" lvl="0" indent="-958215" algn="just">
              <a:lnSpc>
                <a:spcPct val="89100"/>
              </a:lnSpc>
            </a:pPr>
            <a:endParaRPr lang="ru-RU" sz="2000" spc="-5" dirty="0">
              <a:solidFill>
                <a:prstClr val="black"/>
              </a:solidFill>
              <a:latin typeface="Century Gothic"/>
              <a:cs typeface="Century Gothic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10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680556" y="855897"/>
            <a:ext cx="883088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Arial" panose="020B0604020202020204" pitchFamily="34" charset="0"/>
              </a:rPr>
              <a:t>Определение НМЦК при осуществлении закупок услуг и </a:t>
            </a:r>
          </a:p>
          <a:p>
            <a:pPr algn="ctr"/>
            <a:r>
              <a:rPr lang="ru-RU" sz="2000" b="1" dirty="0">
                <a:latin typeface="Arial" panose="020B0604020202020204" pitchFamily="34" charset="0"/>
              </a:rPr>
              <a:t>подрядных работ, оставшихся невыполненными в связи с </a:t>
            </a:r>
            <a:r>
              <a:rPr lang="ru-RU" sz="2000" b="1" dirty="0" smtClean="0">
                <a:latin typeface="Arial" panose="020B0604020202020204" pitchFamily="34" charset="0"/>
              </a:rPr>
              <a:t>расторжением ранее </a:t>
            </a:r>
            <a:r>
              <a:rPr lang="ru-RU" sz="2000" b="1" dirty="0">
                <a:latin typeface="Arial" panose="020B0604020202020204" pitchFamily="34" charset="0"/>
              </a:rPr>
              <a:t>заключенных контрактов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061258" y="2010548"/>
            <a:ext cx="394178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err="1">
                <a:solidFill>
                  <a:srgbClr val="0070C0"/>
                </a:solidFill>
                <a:latin typeface="Arial" panose="020B0604020202020204" pitchFamily="34" charset="0"/>
              </a:rPr>
              <a:t>Ц</a:t>
            </a:r>
            <a:r>
              <a:rPr lang="ru-RU" sz="2800" b="1" baseline="-25000" dirty="0" err="1">
                <a:solidFill>
                  <a:srgbClr val="0070C0"/>
                </a:solidFill>
                <a:latin typeface="Arial" panose="020B0604020202020204" pitchFamily="34" charset="0"/>
              </a:rPr>
              <a:t>ост</a:t>
            </a:r>
            <a:r>
              <a:rPr lang="ru-RU" sz="2800" b="1" dirty="0">
                <a:solidFill>
                  <a:srgbClr val="0070C0"/>
                </a:solidFill>
                <a:latin typeface="Arial" panose="020B0604020202020204" pitchFamily="34" charset="0"/>
              </a:rPr>
              <a:t> = </a:t>
            </a:r>
            <a:r>
              <a:rPr lang="ru-RU" sz="2800" b="1" dirty="0" err="1">
                <a:solidFill>
                  <a:srgbClr val="0070C0"/>
                </a:solidFill>
                <a:latin typeface="Arial" panose="020B0604020202020204" pitchFamily="34" charset="0"/>
              </a:rPr>
              <a:t>С</a:t>
            </a:r>
            <a:r>
              <a:rPr lang="ru-RU" sz="2800" b="1" baseline="-25000" dirty="0" err="1">
                <a:solidFill>
                  <a:srgbClr val="0070C0"/>
                </a:solidFill>
                <a:latin typeface="Arial" panose="020B0604020202020204" pitchFamily="34" charset="0"/>
              </a:rPr>
              <a:t>ост</a:t>
            </a:r>
            <a:r>
              <a:rPr lang="ru-RU" sz="2800" b="1" dirty="0">
                <a:solidFill>
                  <a:srgbClr val="0070C0"/>
                </a:solidFill>
                <a:latin typeface="Arial" panose="020B0604020202020204" pitchFamily="34" charset="0"/>
              </a:rPr>
              <a:t> x </a:t>
            </a:r>
            <a:r>
              <a:rPr lang="ru-RU" sz="2800" b="1" dirty="0" err="1" smtClean="0">
                <a:solidFill>
                  <a:srgbClr val="0070C0"/>
                </a:solidFill>
                <a:latin typeface="Arial" panose="020B0604020202020204" pitchFamily="34" charset="0"/>
              </a:rPr>
              <a:t>И</a:t>
            </a:r>
            <a:r>
              <a:rPr lang="ru-RU" sz="2800" b="1" baseline="-25000" dirty="0" err="1" smtClean="0">
                <a:solidFill>
                  <a:srgbClr val="0070C0"/>
                </a:solidFill>
                <a:latin typeface="Arial" panose="020B0604020202020204" pitchFamily="34" charset="0"/>
              </a:rPr>
              <a:t>фи</a:t>
            </a:r>
            <a:r>
              <a:rPr lang="ru-RU" sz="28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 </a:t>
            </a:r>
            <a:r>
              <a:rPr lang="ru-RU" sz="2800" b="1" dirty="0">
                <a:solidFill>
                  <a:srgbClr val="0070C0"/>
                </a:solidFill>
                <a:latin typeface="Arial" panose="020B0604020202020204" pitchFamily="34" charset="0"/>
              </a:rPr>
              <a:t>x </a:t>
            </a:r>
            <a:r>
              <a:rPr lang="ru-RU" sz="2800" b="1" dirty="0" err="1" smtClean="0">
                <a:solidFill>
                  <a:srgbClr val="0070C0"/>
                </a:solidFill>
                <a:latin typeface="Arial" panose="020B0604020202020204" pitchFamily="34" charset="0"/>
              </a:rPr>
              <a:t>И</a:t>
            </a:r>
            <a:r>
              <a:rPr lang="ru-RU" sz="2800" b="1" baseline="-25000" dirty="0" err="1" smtClean="0">
                <a:solidFill>
                  <a:srgbClr val="0070C0"/>
                </a:solidFill>
                <a:latin typeface="Arial" panose="020B0604020202020204" pitchFamily="34" charset="0"/>
              </a:rPr>
              <a:t>пи</a:t>
            </a:r>
            <a:endParaRPr lang="ru-RU" sz="2800" b="1" baseline="-25000" dirty="0">
              <a:solidFill>
                <a:srgbClr val="0070C0"/>
              </a:solidFill>
              <a:latin typeface="Arial" panose="020B060402020202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061258" y="2733962"/>
            <a:ext cx="494053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err="1" smtClean="0">
                <a:solidFill>
                  <a:srgbClr val="0070C0"/>
                </a:solidFill>
                <a:latin typeface="Arial" panose="020B0604020202020204" pitchFamily="34" charset="0"/>
              </a:rPr>
              <a:t>С</a:t>
            </a:r>
            <a:r>
              <a:rPr lang="ru-RU" b="1" baseline="-25000" dirty="0" err="1" smtClean="0">
                <a:solidFill>
                  <a:srgbClr val="0070C0"/>
                </a:solidFill>
                <a:latin typeface="Arial" panose="020B0604020202020204" pitchFamily="34" charset="0"/>
              </a:rPr>
              <a:t>ост</a:t>
            </a:r>
            <a:r>
              <a:rPr lang="ru-RU" b="1" dirty="0" smtClean="0">
                <a:latin typeface="Arial" panose="020B0604020202020204" pitchFamily="34" charset="0"/>
              </a:rPr>
              <a:t> - </a:t>
            </a:r>
            <a:r>
              <a:rPr lang="ru-RU" dirty="0">
                <a:latin typeface="Arial" panose="020B0604020202020204" pitchFamily="34" charset="0"/>
              </a:rPr>
              <a:t>сметная стоимость остатков услуг (работ) в уровне цен утвержденной сметной документации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1061258" y="3777862"/>
            <a:ext cx="502365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err="1" smtClean="0">
                <a:solidFill>
                  <a:srgbClr val="0070C0"/>
                </a:solidFill>
                <a:latin typeface="Arial" panose="020B0604020202020204" pitchFamily="34" charset="0"/>
              </a:rPr>
              <a:t>И</a:t>
            </a:r>
            <a:r>
              <a:rPr lang="ru-RU" b="1" baseline="-25000" dirty="0" err="1" smtClean="0">
                <a:solidFill>
                  <a:srgbClr val="0070C0"/>
                </a:solidFill>
                <a:latin typeface="Arial" panose="020B0604020202020204" pitchFamily="34" charset="0"/>
              </a:rPr>
              <a:t>фи</a:t>
            </a:r>
            <a:r>
              <a:rPr lang="ru-RU" b="1" dirty="0" smtClean="0">
                <a:latin typeface="Arial" panose="020B0604020202020204" pitchFamily="34" charset="0"/>
              </a:rPr>
              <a:t> </a:t>
            </a:r>
            <a:r>
              <a:rPr lang="ru-RU" dirty="0" smtClean="0">
                <a:latin typeface="Arial" panose="020B0604020202020204" pitchFamily="34" charset="0"/>
              </a:rPr>
              <a:t>– индекс фактической инфляции, от даты составления сметной документации до даты определения НМЦК</a:t>
            </a:r>
            <a:endParaRPr lang="ru-RU" sz="1400" dirty="0">
              <a:effectLst/>
              <a:latin typeface="Verdana" panose="020B060403050404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019694" y="4821763"/>
            <a:ext cx="502365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err="1" smtClean="0">
                <a:solidFill>
                  <a:srgbClr val="0070C0"/>
                </a:solidFill>
                <a:latin typeface="Arial" panose="020B0604020202020204" pitchFamily="34" charset="0"/>
              </a:rPr>
              <a:t>И</a:t>
            </a:r>
            <a:r>
              <a:rPr lang="ru-RU" b="1" baseline="-25000" dirty="0" err="1" smtClean="0">
                <a:solidFill>
                  <a:srgbClr val="0070C0"/>
                </a:solidFill>
                <a:latin typeface="Arial" panose="020B0604020202020204" pitchFamily="34" charset="0"/>
              </a:rPr>
              <a:t>пи</a:t>
            </a:r>
            <a:r>
              <a:rPr lang="ru-RU" b="1" dirty="0" smtClean="0">
                <a:latin typeface="Arial" panose="020B0604020202020204" pitchFamily="34" charset="0"/>
              </a:rPr>
              <a:t> </a:t>
            </a:r>
            <a:r>
              <a:rPr lang="ru-RU" dirty="0" smtClean="0">
                <a:latin typeface="Arial" panose="020B0604020202020204" pitchFamily="34" charset="0"/>
              </a:rPr>
              <a:t>– индекс </a:t>
            </a:r>
            <a:r>
              <a:rPr lang="ru-RU" dirty="0">
                <a:latin typeface="Arial" panose="020B0604020202020204" pitchFamily="34" charset="0"/>
              </a:rPr>
              <a:t>прогнозной инфляции, определяемый как среднее арифметическое между индексами прогнозной инфляции на даты начала и окончания </a:t>
            </a:r>
            <a:r>
              <a:rPr lang="ru-RU" dirty="0" smtClean="0">
                <a:latin typeface="Arial" panose="020B0604020202020204" pitchFamily="34" charset="0"/>
              </a:rPr>
              <a:t>работ</a:t>
            </a:r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7033691" y="1958528"/>
            <a:ext cx="407041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err="1">
                <a:solidFill>
                  <a:srgbClr val="0070C0"/>
                </a:solidFill>
                <a:latin typeface="Arial" panose="020B0604020202020204" pitchFamily="34" charset="0"/>
              </a:rPr>
              <a:t>С</a:t>
            </a:r>
            <a:r>
              <a:rPr lang="ru-RU" sz="2800" b="1" baseline="-25000" dirty="0" err="1">
                <a:solidFill>
                  <a:srgbClr val="0070C0"/>
                </a:solidFill>
                <a:latin typeface="Arial" panose="020B0604020202020204" pitchFamily="34" charset="0"/>
              </a:rPr>
              <a:t>ост</a:t>
            </a:r>
            <a:r>
              <a:rPr lang="ru-RU" sz="2800" b="1" dirty="0">
                <a:solidFill>
                  <a:srgbClr val="0070C0"/>
                </a:solidFill>
                <a:latin typeface="Arial" panose="020B0604020202020204" pitchFamily="34" charset="0"/>
              </a:rPr>
              <a:t> = </a:t>
            </a:r>
            <a:r>
              <a:rPr lang="ru-RU" sz="2800" b="1" dirty="0" err="1">
                <a:solidFill>
                  <a:srgbClr val="0070C0"/>
                </a:solidFill>
                <a:latin typeface="Arial" panose="020B0604020202020204" pitchFamily="34" charset="0"/>
              </a:rPr>
              <a:t>С</a:t>
            </a:r>
            <a:r>
              <a:rPr lang="ru-RU" sz="2800" b="1" baseline="-25000" dirty="0" err="1">
                <a:solidFill>
                  <a:srgbClr val="0070C0"/>
                </a:solidFill>
                <a:latin typeface="Arial" panose="020B0604020202020204" pitchFamily="34" charset="0"/>
              </a:rPr>
              <a:t>общ</a:t>
            </a:r>
            <a:r>
              <a:rPr lang="ru-RU" sz="2800" b="1" dirty="0">
                <a:solidFill>
                  <a:srgbClr val="0070C0"/>
                </a:solidFill>
                <a:latin typeface="Arial" panose="020B0604020202020204" pitchFamily="34" charset="0"/>
              </a:rPr>
              <a:t> - С</a:t>
            </a:r>
            <a:r>
              <a:rPr lang="ru-RU" sz="2800" b="1" baseline="-25000" dirty="0">
                <a:solidFill>
                  <a:srgbClr val="0070C0"/>
                </a:solidFill>
                <a:latin typeface="Arial" panose="020B0604020202020204" pitchFamily="34" charset="0"/>
              </a:rPr>
              <a:t>вып1</a:t>
            </a:r>
            <a:r>
              <a:rPr lang="ru-RU" sz="2800" b="1" dirty="0">
                <a:solidFill>
                  <a:srgbClr val="0070C0"/>
                </a:solidFill>
                <a:latin typeface="Arial" panose="020B0604020202020204" pitchFamily="34" charset="0"/>
              </a:rPr>
              <a:t>,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7033691" y="2611163"/>
            <a:ext cx="46540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С</a:t>
            </a:r>
            <a:r>
              <a:rPr lang="ru-RU" b="1" baseline="-250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общ</a:t>
            </a:r>
            <a:r>
              <a:rPr lang="ru-RU" dirty="0">
                <a:latin typeface="Times New Roman" panose="02020603050405020304" pitchFamily="18" charset="0"/>
              </a:rPr>
              <a:t> - общая сметная стоимость услуг (работ) на дату утверждения сметной документации</a:t>
            </a:r>
            <a:endParaRPr lang="ru-RU" sz="1400" b="0" dirty="0">
              <a:effectLst/>
              <a:latin typeface="Verdana" panose="020B0604030504040204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7033691" y="3541059"/>
            <a:ext cx="46540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</a:rPr>
              <a:t>С</a:t>
            </a:r>
            <a:r>
              <a:rPr lang="ru-RU" b="1" baseline="-25000" dirty="0" smtClean="0">
                <a:solidFill>
                  <a:srgbClr val="0070C0"/>
                </a:solidFill>
                <a:latin typeface="Times New Roman" panose="02020603050405020304" pitchFamily="18" charset="0"/>
              </a:rPr>
              <a:t>вып1</a:t>
            </a:r>
            <a:r>
              <a:rPr lang="ru-RU" dirty="0" smtClean="0">
                <a:latin typeface="Times New Roman" panose="02020603050405020304" pitchFamily="18" charset="0"/>
              </a:rPr>
              <a:t> - сметная </a:t>
            </a:r>
            <a:r>
              <a:rPr lang="ru-RU" dirty="0">
                <a:latin typeface="Times New Roman" panose="02020603050405020304" pitchFamily="18" charset="0"/>
              </a:rPr>
              <a:t>стоимость выполненных услуг (работ) в уровне цен утвержденной сметной документации 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7118590" y="4551357"/>
            <a:ext cx="434006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0070C0"/>
                </a:solidFill>
                <a:latin typeface="Arial" panose="020B0604020202020204" pitchFamily="34" charset="0"/>
              </a:rPr>
              <a:t>С</a:t>
            </a:r>
            <a:r>
              <a:rPr lang="ru-RU" sz="1600" b="1" baseline="-25000" dirty="0">
                <a:solidFill>
                  <a:srgbClr val="0070C0"/>
                </a:solidFill>
                <a:latin typeface="Arial" panose="020B0604020202020204" pitchFamily="34" charset="0"/>
              </a:rPr>
              <a:t>вып1</a:t>
            </a:r>
            <a:r>
              <a:rPr lang="ru-RU" sz="1600" b="1" dirty="0">
                <a:solidFill>
                  <a:srgbClr val="0070C0"/>
                </a:solidFill>
                <a:latin typeface="Arial" panose="020B0604020202020204" pitchFamily="34" charset="0"/>
              </a:rPr>
              <a:t> = С</a:t>
            </a:r>
            <a:r>
              <a:rPr lang="ru-RU" sz="1600" b="1" baseline="-25000" dirty="0">
                <a:solidFill>
                  <a:srgbClr val="0070C0"/>
                </a:solidFill>
                <a:latin typeface="Arial" panose="020B0604020202020204" pitchFamily="34" charset="0"/>
              </a:rPr>
              <a:t>вып2</a:t>
            </a:r>
            <a:r>
              <a:rPr lang="ru-RU" sz="1600" b="1" dirty="0">
                <a:solidFill>
                  <a:srgbClr val="0070C0"/>
                </a:solidFill>
                <a:latin typeface="Arial" panose="020B0604020202020204" pitchFamily="34" charset="0"/>
              </a:rPr>
              <a:t> / </a:t>
            </a:r>
            <a:r>
              <a:rPr lang="ru-RU" sz="16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(И</a:t>
            </a:r>
            <a:r>
              <a:rPr lang="ru-RU" sz="1600" b="1" baseline="-25000" dirty="0" smtClean="0">
                <a:solidFill>
                  <a:srgbClr val="0070C0"/>
                </a:solidFill>
                <a:latin typeface="Arial" panose="020B0604020202020204" pitchFamily="34" charset="0"/>
              </a:rPr>
              <a:t>ПИ</a:t>
            </a:r>
            <a:r>
              <a:rPr lang="ru-RU" sz="16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 </a:t>
            </a:r>
            <a:r>
              <a:rPr lang="ru-RU" sz="1600" b="1" dirty="0">
                <a:solidFill>
                  <a:srgbClr val="0070C0"/>
                </a:solidFill>
                <a:latin typeface="Arial" panose="020B0604020202020204" pitchFamily="34" charset="0"/>
              </a:rPr>
              <a:t>x </a:t>
            </a:r>
            <a:r>
              <a:rPr lang="ru-RU" sz="1600" b="1" dirty="0" err="1">
                <a:solidFill>
                  <a:srgbClr val="0070C0"/>
                </a:solidFill>
                <a:latin typeface="Arial" panose="020B0604020202020204" pitchFamily="34" charset="0"/>
              </a:rPr>
              <a:t>К</a:t>
            </a:r>
            <a:r>
              <a:rPr lang="ru-RU" sz="1600" b="1" baseline="-25000" dirty="0" err="1">
                <a:solidFill>
                  <a:srgbClr val="0070C0"/>
                </a:solidFill>
                <a:latin typeface="Arial" panose="020B0604020202020204" pitchFamily="34" charset="0"/>
              </a:rPr>
              <a:t>сниж</a:t>
            </a:r>
            <a:r>
              <a:rPr lang="ru-RU" sz="1600" b="1" dirty="0">
                <a:solidFill>
                  <a:srgbClr val="0070C0"/>
                </a:solidFill>
                <a:latin typeface="Arial" panose="020B0604020202020204" pitchFamily="34" charset="0"/>
              </a:rPr>
              <a:t>)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7118590" y="5006429"/>
            <a:ext cx="466054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</a:rPr>
              <a:t>С</a:t>
            </a:r>
            <a:r>
              <a:rPr lang="ru-RU" b="1" baseline="-25000" dirty="0">
                <a:solidFill>
                  <a:srgbClr val="0070C0"/>
                </a:solidFill>
                <a:latin typeface="Times New Roman" panose="02020603050405020304" pitchFamily="18" charset="0"/>
              </a:rPr>
              <a:t>вып2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</a:rPr>
              <a:t>- стоимость выполненных услуг (работ) по ранее заключенным и расторгнутым контрактам, подтвержденная актами о приемке выполненных </a:t>
            </a:r>
            <a:r>
              <a:rPr lang="ru-RU" dirty="0" smtClean="0">
                <a:latin typeface="Times New Roman" panose="02020603050405020304" pitchFamily="18" charset="0"/>
              </a:rPr>
              <a:t>работ</a:t>
            </a:r>
            <a:endParaRPr lang="ru-RU" sz="1400" b="0" dirty="0">
              <a:effectLst/>
              <a:latin typeface="Verdana" panose="020B0604030504040204" pitchFamily="34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282" y="115691"/>
            <a:ext cx="1360639" cy="548978"/>
          </a:xfrm>
          <a:prstGeom prst="rect">
            <a:avLst/>
          </a:prstGeom>
        </p:spPr>
      </p:pic>
      <p:cxnSp>
        <p:nvCxnSpPr>
          <p:cNvPr id="23" name="Прямая соединительная линия 22"/>
          <p:cNvCxnSpPr/>
          <p:nvPr/>
        </p:nvCxnSpPr>
        <p:spPr>
          <a:xfrm>
            <a:off x="1680556" y="683176"/>
            <a:ext cx="10511444" cy="623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Прямоугольник 23"/>
          <p:cNvSpPr/>
          <p:nvPr/>
        </p:nvSpPr>
        <p:spPr>
          <a:xfrm>
            <a:off x="1642233" y="210312"/>
            <a:ext cx="1047356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400" b="1" dirty="0"/>
              <a:t>ПОРЯДОК ОПРЕДЕЛЕНИЯ </a:t>
            </a:r>
            <a:r>
              <a:rPr lang="ru-RU" sz="2400" b="1" dirty="0" smtClean="0"/>
              <a:t>НМЦК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963801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/>
          <p:nvPr/>
        </p:nvSpPr>
        <p:spPr>
          <a:xfrm>
            <a:off x="0" y="683176"/>
            <a:ext cx="12192000" cy="6189372"/>
          </a:xfrm>
          <a:prstGeom prst="rect">
            <a:avLst/>
          </a:prstGeom>
          <a:gradFill flip="none" rotWithShape="1">
            <a:gsLst>
              <a:gs pos="46000">
                <a:schemeClr val="bg1"/>
              </a:gs>
              <a:gs pos="100000">
                <a:srgbClr val="CCDDED">
                  <a:alpha val="23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655955" lvl="0" indent="-958215" algn="just">
              <a:lnSpc>
                <a:spcPct val="89100"/>
              </a:lnSpc>
            </a:pPr>
            <a:endParaRPr lang="ru-RU" sz="2000" spc="-5" dirty="0">
              <a:solidFill>
                <a:prstClr val="black"/>
              </a:solidFill>
              <a:latin typeface="Century Gothic"/>
              <a:cs typeface="Century Gothic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11</a:t>
            </a:fld>
            <a:endParaRPr lang="ru-RU"/>
          </a:p>
        </p:txBody>
      </p:sp>
      <p:sp>
        <p:nvSpPr>
          <p:cNvPr id="7" name="object 18"/>
          <p:cNvSpPr txBox="1"/>
          <p:nvPr/>
        </p:nvSpPr>
        <p:spPr>
          <a:xfrm>
            <a:off x="1001335" y="1347708"/>
            <a:ext cx="6877593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505459" algn="just">
              <a:tabLst>
                <a:tab pos="4208145" algn="l"/>
              </a:tabLst>
            </a:pPr>
            <a:r>
              <a:rPr lang="ru-RU" sz="2000" b="1" u="sng" spc="10" dirty="0" smtClean="0">
                <a:cs typeface="Century Gothic"/>
              </a:rPr>
              <a:t>Этапы </a:t>
            </a:r>
            <a:r>
              <a:rPr lang="ru-RU" sz="2000" b="1" u="sng" spc="10" dirty="0" err="1" smtClean="0">
                <a:cs typeface="Century Gothic"/>
              </a:rPr>
              <a:t>ссоставления</a:t>
            </a:r>
            <a:r>
              <a:rPr sz="2000" b="1" u="sng" spc="10" dirty="0" smtClean="0">
                <a:cs typeface="Century Gothic"/>
              </a:rPr>
              <a:t> </a:t>
            </a:r>
            <a:r>
              <a:rPr sz="2000" b="1" u="sng" spc="5" dirty="0" smtClean="0">
                <a:cs typeface="Century Gothic"/>
              </a:rPr>
              <a:t> </a:t>
            </a:r>
            <a:r>
              <a:rPr lang="ru-RU" sz="2000" b="1" u="sng" spc="5" dirty="0" smtClean="0">
                <a:cs typeface="Century Gothic"/>
              </a:rPr>
              <a:t>проекта </a:t>
            </a:r>
            <a:r>
              <a:rPr sz="2000" b="1" u="sng" spc="20" dirty="0" smtClean="0">
                <a:cs typeface="Century Gothic"/>
              </a:rPr>
              <a:t>сметы</a:t>
            </a:r>
            <a:r>
              <a:rPr sz="2000" b="1" u="sng" spc="15" dirty="0" smtClean="0">
                <a:cs typeface="Century Gothic"/>
              </a:rPr>
              <a:t> </a:t>
            </a:r>
            <a:r>
              <a:rPr sz="2000" b="1" u="sng" spc="5" dirty="0" smtClean="0">
                <a:cs typeface="Century Gothic"/>
              </a:rPr>
              <a:t>контракта</a:t>
            </a:r>
            <a:r>
              <a:rPr lang="ru-RU" sz="2000" b="1" u="sng" spc="5" dirty="0" smtClean="0">
                <a:cs typeface="Century Gothic"/>
              </a:rPr>
              <a:t>:</a:t>
            </a:r>
            <a:endParaRPr lang="ru-RU" sz="2000" b="1" spc="7" baseline="4166" dirty="0" smtClean="0">
              <a:cs typeface="Century Gothic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73783" y="1984321"/>
            <a:ext cx="8089242" cy="656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655955" algn="just">
              <a:spcBef>
                <a:spcPts val="600"/>
              </a:spcBef>
            </a:pPr>
            <a:r>
              <a:rPr lang="ru-RU" b="1" dirty="0">
                <a:solidFill>
                  <a:srgbClr val="002060"/>
                </a:solidFill>
              </a:rPr>
              <a:t>-Анализ проектной и, в том числе в ее составе, сметной </a:t>
            </a:r>
            <a:r>
              <a:rPr lang="ru-RU" b="1" dirty="0" smtClean="0">
                <a:solidFill>
                  <a:srgbClr val="002060"/>
                </a:solidFill>
              </a:rPr>
              <a:t>документации</a:t>
            </a:r>
            <a:r>
              <a:rPr lang="ru-RU" b="1" dirty="0">
                <a:solidFill>
                  <a:srgbClr val="002060"/>
                </a:solidFill>
              </a:rPr>
              <a:t>, их обобщение и систематизация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873782" y="2656438"/>
            <a:ext cx="8204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5080" algn="just">
              <a:spcBef>
                <a:spcPts val="600"/>
              </a:spcBef>
            </a:pPr>
            <a:r>
              <a:rPr lang="ru-RU" b="1" dirty="0">
                <a:solidFill>
                  <a:srgbClr val="002060"/>
                </a:solidFill>
              </a:rPr>
              <a:t>-Детализация объекта  строительства по конструктивным решениям (элементам) и  комплексам (видам) подрядных работ и затрат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873782" y="3318296"/>
            <a:ext cx="840568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221615" algn="just">
              <a:spcBef>
                <a:spcPts val="600"/>
              </a:spcBef>
            </a:pPr>
            <a:r>
              <a:rPr lang="ru-RU" b="1" dirty="0">
                <a:solidFill>
                  <a:srgbClr val="002060"/>
                </a:solidFill>
              </a:rPr>
              <a:t>-Определение объемов работ и единиц измерений  конструктивных решений (элементов), комплексов (видов)  работ и затрат. Формирование ведомости объемов работ 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873781" y="4360379"/>
            <a:ext cx="901005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906144">
              <a:spcBef>
                <a:spcPts val="600"/>
              </a:spcBef>
            </a:pPr>
            <a:r>
              <a:rPr lang="ru-RU" b="1" dirty="0">
                <a:solidFill>
                  <a:srgbClr val="002060"/>
                </a:solidFill>
              </a:rPr>
              <a:t>-Расчет цены конструктивных решений (элементов), комплексов (видов) работ, принятых  в  соответствии с детализацией объекта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873782" y="5135452"/>
            <a:ext cx="8374004" cy="656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065530" algn="just">
              <a:spcBef>
                <a:spcPts val="600"/>
              </a:spcBef>
            </a:pPr>
            <a:r>
              <a:rPr lang="ru-RU" b="1" dirty="0">
                <a:solidFill>
                  <a:srgbClr val="002060"/>
                </a:solidFill>
              </a:rPr>
              <a:t>-Формирование проекта сметы контракта по установленной  </a:t>
            </a:r>
            <a:r>
              <a:rPr lang="ru-RU" b="1" dirty="0" smtClean="0">
                <a:solidFill>
                  <a:srgbClr val="002060"/>
                </a:solidFill>
              </a:rPr>
              <a:t>Форме </a:t>
            </a:r>
            <a:r>
              <a:rPr lang="ru-RU" b="1" dirty="0">
                <a:solidFill>
                  <a:srgbClr val="002060"/>
                </a:solidFill>
              </a:rPr>
              <a:t>в пределах определенной НМЦК</a:t>
            </a: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907" y="140980"/>
            <a:ext cx="1360639" cy="548978"/>
          </a:xfrm>
          <a:prstGeom prst="rect">
            <a:avLst/>
          </a:prstGeom>
        </p:spPr>
      </p:pic>
      <p:cxnSp>
        <p:nvCxnSpPr>
          <p:cNvPr id="17" name="Прямая соединительная линия 16"/>
          <p:cNvCxnSpPr/>
          <p:nvPr/>
        </p:nvCxnSpPr>
        <p:spPr>
          <a:xfrm flipV="1">
            <a:off x="1762125" y="689958"/>
            <a:ext cx="10429875" cy="9699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 17"/>
          <p:cNvSpPr/>
          <p:nvPr/>
        </p:nvSpPr>
        <p:spPr>
          <a:xfrm>
            <a:off x="4823045" y="237992"/>
            <a:ext cx="731649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cap="all" dirty="0" smtClean="0">
                <a:latin typeface="Arial" panose="020B0604020202020204" pitchFamily="34" charset="0"/>
              </a:rPr>
              <a:t>Составление ПРОЕКТА сметы </a:t>
            </a:r>
            <a:r>
              <a:rPr lang="ru-RU" sz="2400" b="1" cap="all" dirty="0">
                <a:latin typeface="Arial" panose="020B0604020202020204" pitchFamily="34" charset="0"/>
              </a:rPr>
              <a:t>контракта</a:t>
            </a:r>
            <a:endParaRPr lang="ru-RU" sz="2400" cap="all" dirty="0"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1626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806336"/>
            <a:ext cx="12192000" cy="6051664"/>
          </a:xfrm>
          <a:prstGeom prst="rect">
            <a:avLst/>
          </a:prstGeom>
          <a:gradFill flip="none" rotWithShape="1">
            <a:gsLst>
              <a:gs pos="46000">
                <a:schemeClr val="bg1"/>
              </a:gs>
              <a:gs pos="100000">
                <a:srgbClr val="CCDDED">
                  <a:alpha val="23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655955" lvl="0" indent="-958215" algn="just">
              <a:lnSpc>
                <a:spcPct val="89100"/>
              </a:lnSpc>
            </a:pPr>
            <a:endParaRPr lang="ru-RU" sz="2000" spc="-5" dirty="0">
              <a:solidFill>
                <a:prstClr val="black"/>
              </a:solidFill>
              <a:latin typeface="Century Gothic"/>
              <a:cs typeface="Century Gothic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99455" y="1472429"/>
            <a:ext cx="490313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u="sng" dirty="0">
                <a:solidFill>
                  <a:srgbClr val="002060"/>
                </a:solidFill>
              </a:rPr>
              <a:t>К</a:t>
            </a:r>
            <a:r>
              <a:rPr lang="ru-RU" sz="2000" b="1" u="sng" dirty="0" smtClean="0">
                <a:solidFill>
                  <a:srgbClr val="002060"/>
                </a:solidFill>
              </a:rPr>
              <a:t>онструктивное решение </a:t>
            </a:r>
            <a:r>
              <a:rPr lang="ru-RU" sz="2000" b="1" u="sng" dirty="0">
                <a:solidFill>
                  <a:srgbClr val="002060"/>
                </a:solidFill>
              </a:rPr>
              <a:t>(</a:t>
            </a:r>
            <a:r>
              <a:rPr lang="ru-RU" sz="2000" b="1" u="sng" dirty="0" smtClean="0">
                <a:solidFill>
                  <a:srgbClr val="002060"/>
                </a:solidFill>
              </a:rPr>
              <a:t>элемент) - </a:t>
            </a:r>
            <a:endParaRPr lang="ru-RU" sz="2000" b="1" u="sng" dirty="0">
              <a:solidFill>
                <a:srgbClr val="00206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99455" y="1988917"/>
            <a:ext cx="490313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технологически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законченный элемент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объекта, включающие комплекс работ и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затрат,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необходимых для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его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возведения или устройства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09524" y="3497069"/>
            <a:ext cx="4480544" cy="2308324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Важно: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Детализация конструктивных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решений (элементов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 осуществляется так,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чтобы было возможно однозначно идентифицировать начало, окончание и содержание работ для удобства их приемки и оплаты в ходе реализации контракта в соответствии с графиком выполнения подрядных работ</a:t>
            </a:r>
            <a:endParaRPr lang="ru-RU" dirty="0"/>
          </a:p>
        </p:txBody>
      </p:sp>
      <p:sp>
        <p:nvSpPr>
          <p:cNvPr id="6" name="object 10"/>
          <p:cNvSpPr/>
          <p:nvPr/>
        </p:nvSpPr>
        <p:spPr>
          <a:xfrm>
            <a:off x="6282264" y="1248344"/>
            <a:ext cx="5442585" cy="50101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907" y="140980"/>
            <a:ext cx="1360639" cy="548978"/>
          </a:xfrm>
          <a:prstGeom prst="rect">
            <a:avLst/>
          </a:prstGeom>
        </p:spPr>
      </p:pic>
      <p:cxnSp>
        <p:nvCxnSpPr>
          <p:cNvPr id="9" name="Прямая соединительная линия 8"/>
          <p:cNvCxnSpPr/>
          <p:nvPr/>
        </p:nvCxnSpPr>
        <p:spPr>
          <a:xfrm>
            <a:off x="1724025" y="806336"/>
            <a:ext cx="10467975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4455967" y="228293"/>
            <a:ext cx="747916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cap="all" dirty="0" smtClean="0">
                <a:latin typeface="Arial" panose="020B0604020202020204" pitchFamily="34" charset="0"/>
              </a:rPr>
              <a:t>Составление ВЕДОМОСТИ ОБЪЕМОВ РАБОТ</a:t>
            </a:r>
            <a:endParaRPr lang="ru-RU" sz="2400" cap="all" dirty="0"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8322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806336"/>
            <a:ext cx="12192000" cy="6189372"/>
          </a:xfrm>
          <a:prstGeom prst="rect">
            <a:avLst/>
          </a:prstGeom>
          <a:gradFill flip="none" rotWithShape="1">
            <a:gsLst>
              <a:gs pos="46000">
                <a:schemeClr val="bg1"/>
              </a:gs>
              <a:gs pos="100000">
                <a:srgbClr val="CCDDED">
                  <a:alpha val="23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655955" lvl="0" indent="-958215" algn="just">
              <a:lnSpc>
                <a:spcPct val="89100"/>
              </a:lnSpc>
            </a:pPr>
            <a:endParaRPr lang="ru-RU" sz="2000" spc="-5" dirty="0">
              <a:solidFill>
                <a:prstClr val="black"/>
              </a:solidFill>
              <a:latin typeface="Century Gothic"/>
              <a:cs typeface="Century Gothic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268557" y="4304169"/>
            <a:ext cx="9144000" cy="7620"/>
          </a:xfrm>
          <a:custGeom>
            <a:avLst/>
            <a:gdLst/>
            <a:ahLst/>
            <a:cxnLst/>
            <a:rect l="l" t="t" r="r" b="b"/>
            <a:pathLst>
              <a:path w="9144000" h="7620">
                <a:moveTo>
                  <a:pt x="0" y="7132"/>
                </a:moveTo>
                <a:lnTo>
                  <a:pt x="9143999" y="0"/>
                </a:lnTo>
              </a:path>
            </a:pathLst>
          </a:custGeom>
          <a:ln w="28575">
            <a:solidFill>
              <a:srgbClr val="D0E0E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11159" y="4584931"/>
            <a:ext cx="1001344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>
                <a:solidFill>
                  <a:srgbClr val="002060"/>
                </a:solidFill>
                <a:cs typeface="Century Gothic"/>
              </a:rPr>
              <a:t>В составе цены конструктивных решений </a:t>
            </a:r>
            <a:r>
              <a:rPr lang="en-US" b="1" u="sng" dirty="0" smtClean="0">
                <a:solidFill>
                  <a:srgbClr val="002060"/>
                </a:solidFill>
                <a:cs typeface="Century Gothic"/>
              </a:rPr>
              <a:t>учитываются</a:t>
            </a:r>
            <a:r>
              <a:rPr lang="ru-RU" b="1" u="sng" dirty="0" smtClean="0">
                <a:solidFill>
                  <a:srgbClr val="002060"/>
                </a:solidFill>
                <a:cs typeface="Century Gothic"/>
              </a:rPr>
              <a:t>:</a:t>
            </a:r>
          </a:p>
          <a:p>
            <a:pPr algn="just"/>
            <a:r>
              <a:rPr lang="en-US" dirty="0" smtClean="0">
                <a:solidFill>
                  <a:srgbClr val="002060"/>
                </a:solidFill>
                <a:cs typeface="Century Gothic"/>
              </a:rPr>
              <a:t>прямые </a:t>
            </a:r>
            <a:r>
              <a:rPr lang="en-US" dirty="0">
                <a:solidFill>
                  <a:srgbClr val="002060"/>
                </a:solidFill>
                <a:cs typeface="Century Gothic"/>
              </a:rPr>
              <a:t>затраты, накладные расходы, сметная прибыль, стоимость оборудования поставки подрядчика, затраты на строительство временных зданий и сооружений, непредвиденные затраты подрядчика, стоимость пусконаладочных работ, затраты, связанные с удорожанием работ в зимнее время, затраты на осуществление работ вахтовым методом, а также иные прочие работы и затраты, учтенные при формировании НМЦК</a:t>
            </a:r>
            <a:endParaRPr lang="ru-RU" dirty="0">
              <a:solidFill>
                <a:srgbClr val="002060"/>
              </a:solidFill>
              <a:cs typeface="Century Gothic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05872" y="817114"/>
            <a:ext cx="767541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Цена конструктивных решений (элементов), комплексов (видов) работ </a:t>
            </a: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 проекте сметы контракта определяется  по формуле:</a:t>
            </a:r>
            <a:endParaRPr lang="ru-RU" sz="2000" b="1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828501" y="1872734"/>
            <a:ext cx="32530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err="1" smtClean="0">
                <a:solidFill>
                  <a:srgbClr val="0070C0"/>
                </a:solidFill>
                <a:latin typeface="Arial" panose="020B0604020202020204" pitchFamily="34" charset="0"/>
              </a:rPr>
              <a:t>Ц</a:t>
            </a:r>
            <a:r>
              <a:rPr lang="ru-RU" sz="2800" b="1" baseline="-25000" dirty="0" err="1" smtClean="0">
                <a:solidFill>
                  <a:srgbClr val="0070C0"/>
                </a:solidFill>
                <a:latin typeface="Arial" panose="020B0604020202020204" pitchFamily="34" charset="0"/>
              </a:rPr>
              <a:t>пск</a:t>
            </a:r>
            <a:r>
              <a:rPr lang="ru-RU" sz="28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 </a:t>
            </a:r>
            <a:r>
              <a:rPr lang="ru-RU" sz="2800" b="1" dirty="0">
                <a:solidFill>
                  <a:srgbClr val="0070C0"/>
                </a:solidFill>
                <a:latin typeface="Arial" panose="020B0604020202020204" pitchFamily="34" charset="0"/>
              </a:rPr>
              <a:t>= </a:t>
            </a:r>
            <a:r>
              <a:rPr lang="ru-RU" sz="2800" b="1" dirty="0" err="1">
                <a:solidFill>
                  <a:srgbClr val="0070C0"/>
                </a:solidFill>
                <a:latin typeface="Arial" panose="020B0604020202020204" pitchFamily="34" charset="0"/>
              </a:rPr>
              <a:t>С</a:t>
            </a:r>
            <a:r>
              <a:rPr lang="ru-RU" sz="2800" b="1" baseline="-25000" dirty="0" err="1">
                <a:solidFill>
                  <a:srgbClr val="0070C0"/>
                </a:solidFill>
                <a:latin typeface="Arial" panose="020B0604020202020204" pitchFamily="34" charset="0"/>
              </a:rPr>
              <a:t>пр</a:t>
            </a:r>
            <a:r>
              <a:rPr lang="ru-RU" sz="2800" b="1" dirty="0">
                <a:solidFill>
                  <a:srgbClr val="0070C0"/>
                </a:solidFill>
                <a:latin typeface="Arial" panose="020B0604020202020204" pitchFamily="34" charset="0"/>
              </a:rPr>
              <a:t> x </a:t>
            </a:r>
            <a:r>
              <a:rPr lang="ru-RU" sz="2800" b="1" dirty="0" err="1" smtClean="0">
                <a:solidFill>
                  <a:srgbClr val="0070C0"/>
                </a:solidFill>
                <a:latin typeface="Arial" panose="020B0604020202020204" pitchFamily="34" charset="0"/>
              </a:rPr>
              <a:t>К</a:t>
            </a:r>
            <a:r>
              <a:rPr lang="ru-RU" sz="2800" b="1" baseline="-25000" dirty="0" err="1" smtClean="0">
                <a:solidFill>
                  <a:srgbClr val="0070C0"/>
                </a:solidFill>
                <a:latin typeface="Arial" panose="020B0604020202020204" pitchFamily="34" charset="0"/>
              </a:rPr>
              <a:t>инф</a:t>
            </a:r>
            <a:endParaRPr lang="ru-RU" sz="2800" b="1" baseline="-25000" dirty="0">
              <a:solidFill>
                <a:srgbClr val="0070C0"/>
              </a:solidFill>
              <a:latin typeface="Arial" panose="020B060402020202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077883" y="2568202"/>
            <a:ext cx="51483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>
                <a:solidFill>
                  <a:srgbClr val="0070C0"/>
                </a:solidFill>
                <a:latin typeface="Arial" panose="020B0604020202020204" pitchFamily="34" charset="0"/>
              </a:rPr>
              <a:t>С</a:t>
            </a:r>
            <a:r>
              <a:rPr lang="ru-RU" b="1" baseline="-25000" dirty="0" err="1">
                <a:solidFill>
                  <a:srgbClr val="0070C0"/>
                </a:solidFill>
                <a:latin typeface="Arial" panose="020B0604020202020204" pitchFamily="34" charset="0"/>
              </a:rPr>
              <a:t>пр</a:t>
            </a:r>
            <a:r>
              <a:rPr lang="ru-RU" b="1" baseline="-25000" dirty="0">
                <a:solidFill>
                  <a:srgbClr val="0070C0"/>
                </a:solidFill>
                <a:latin typeface="Arial" panose="020B0604020202020204" pitchFamily="34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ru-RU" dirty="0" smtClean="0">
                <a:latin typeface="Arial" panose="020B0604020202020204" pitchFamily="34" charset="0"/>
              </a:rPr>
              <a:t>стоимость </a:t>
            </a:r>
            <a:r>
              <a:rPr lang="ru-RU" dirty="0">
                <a:latin typeface="Arial" panose="020B0604020202020204" pitchFamily="34" charset="0"/>
              </a:rPr>
              <a:t>подрядных работ в уровне цен на дату утверждения проектной документации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072342" y="3284505"/>
            <a:ext cx="50236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err="1" smtClean="0">
                <a:solidFill>
                  <a:srgbClr val="0070C0"/>
                </a:solidFill>
                <a:latin typeface="Arial" panose="020B0604020202020204" pitchFamily="34" charset="0"/>
              </a:rPr>
              <a:t>К</a:t>
            </a:r>
            <a:r>
              <a:rPr lang="ru-RU" b="1" baseline="-25000" dirty="0" err="1" smtClean="0">
                <a:solidFill>
                  <a:srgbClr val="0070C0"/>
                </a:solidFill>
                <a:latin typeface="Arial" panose="020B0604020202020204" pitchFamily="34" charset="0"/>
              </a:rPr>
              <a:t>инф</a:t>
            </a:r>
            <a:r>
              <a:rPr lang="ru-RU" b="1" dirty="0" smtClean="0">
                <a:latin typeface="Arial" panose="020B0604020202020204" pitchFamily="34" charset="0"/>
              </a:rPr>
              <a:t> </a:t>
            </a:r>
            <a:r>
              <a:rPr lang="ru-RU" dirty="0" smtClean="0">
                <a:latin typeface="Arial" panose="020B0604020202020204" pitchFamily="34" charset="0"/>
              </a:rPr>
              <a:t>– индексы </a:t>
            </a:r>
            <a:r>
              <a:rPr lang="ru-RU" dirty="0">
                <a:latin typeface="Arial" panose="020B0604020202020204" pitchFamily="34" charset="0"/>
              </a:rPr>
              <a:t>прогнозной инфляции, </a:t>
            </a:r>
            <a:r>
              <a:rPr lang="ru-RU" dirty="0"/>
              <a:t>примененные при расчете НМЦК</a:t>
            </a:r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6885864" y="1914593"/>
            <a:ext cx="4996718" cy="2062103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FF0000"/>
                </a:solidFill>
                <a:ea typeface="Times New Roman" panose="02020603050405020304" pitchFamily="18" charset="0"/>
              </a:rPr>
              <a:t>Важно:</a:t>
            </a:r>
            <a:r>
              <a:rPr lang="ru-RU" sz="1600" dirty="0" smtClean="0">
                <a:ea typeface="Times New Roman" panose="02020603050405020304" pitchFamily="18" charset="0"/>
              </a:rPr>
              <a:t> В </a:t>
            </a:r>
            <a:r>
              <a:rPr lang="ru-RU" sz="1600" dirty="0">
                <a:ea typeface="Times New Roman" panose="02020603050405020304" pitchFamily="18" charset="0"/>
              </a:rPr>
              <a:t>случае, если </a:t>
            </a:r>
            <a:r>
              <a:rPr lang="ru-RU" sz="1600" dirty="0" smtClean="0">
                <a:ea typeface="Times New Roman" panose="02020603050405020304" pitchFamily="18" charset="0"/>
              </a:rPr>
              <a:t>затраты </a:t>
            </a:r>
            <a:r>
              <a:rPr lang="ru-RU" sz="1600" dirty="0">
                <a:ea typeface="Times New Roman" panose="02020603050405020304" pitchFamily="18" charset="0"/>
              </a:rPr>
              <a:t>на титульные временные здания и сооружения определялись по набору (перечню) согласно </a:t>
            </a:r>
            <a:r>
              <a:rPr lang="ru-RU" sz="1600" dirty="0" smtClean="0">
                <a:ea typeface="Times New Roman" panose="02020603050405020304" pitchFamily="18" charset="0"/>
              </a:rPr>
              <a:t>ПОС с </a:t>
            </a:r>
            <a:r>
              <a:rPr lang="ru-RU" sz="1600" dirty="0">
                <a:ea typeface="Times New Roman" panose="02020603050405020304" pitchFamily="18" charset="0"/>
              </a:rPr>
              <a:t>составлением локальных смет, а не в процентах от стоимости строительно-монтажных работ, то </a:t>
            </a:r>
            <a:r>
              <a:rPr lang="ru-RU" sz="1600" dirty="0" smtClean="0">
                <a:ea typeface="Times New Roman" panose="02020603050405020304" pitchFamily="18" charset="0"/>
              </a:rPr>
              <a:t>указанные затраты приводятся </a:t>
            </a:r>
            <a:r>
              <a:rPr lang="ru-RU" sz="1600" dirty="0">
                <a:ea typeface="Times New Roman" panose="02020603050405020304" pitchFamily="18" charset="0"/>
              </a:rPr>
              <a:t>в смете контракта отдельной строкой с указанием наименования единицы измерения комплекс или объект </a:t>
            </a:r>
            <a:endParaRPr lang="ru-RU" sz="1600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907" y="140980"/>
            <a:ext cx="1360639" cy="548978"/>
          </a:xfrm>
          <a:prstGeom prst="rect">
            <a:avLst/>
          </a:prstGeom>
        </p:spPr>
      </p:pic>
      <p:cxnSp>
        <p:nvCxnSpPr>
          <p:cNvPr id="11" name="Прямая соединительная линия 10"/>
          <p:cNvCxnSpPr/>
          <p:nvPr/>
        </p:nvCxnSpPr>
        <p:spPr>
          <a:xfrm flipV="1">
            <a:off x="1876425" y="806336"/>
            <a:ext cx="10315575" cy="1077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4823045" y="237992"/>
            <a:ext cx="731649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cap="all" dirty="0" smtClean="0">
                <a:latin typeface="Arial" panose="020B0604020202020204" pitchFamily="34" charset="0"/>
              </a:rPr>
              <a:t>Составление ПРОЕКТА сметы </a:t>
            </a:r>
            <a:r>
              <a:rPr lang="ru-RU" sz="2400" b="1" cap="all" dirty="0">
                <a:latin typeface="Arial" panose="020B0604020202020204" pitchFamily="34" charset="0"/>
              </a:rPr>
              <a:t>контракта</a:t>
            </a:r>
            <a:endParaRPr lang="ru-RU" sz="2400" cap="all" dirty="0"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8980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0" y="806336"/>
            <a:ext cx="12192000" cy="6051665"/>
          </a:xfrm>
          <a:prstGeom prst="rect">
            <a:avLst/>
          </a:prstGeom>
          <a:gradFill flip="none" rotWithShape="1">
            <a:gsLst>
              <a:gs pos="46000">
                <a:schemeClr val="bg1"/>
              </a:gs>
              <a:gs pos="100000">
                <a:srgbClr val="CCDDED">
                  <a:alpha val="23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655955" lvl="0" indent="-958215" algn="just">
              <a:lnSpc>
                <a:spcPct val="89100"/>
              </a:lnSpc>
            </a:pPr>
            <a:endParaRPr lang="ru-RU" sz="2000" spc="-5" dirty="0">
              <a:solidFill>
                <a:prstClr val="black"/>
              </a:solidFill>
              <a:latin typeface="Century Gothic"/>
              <a:cs typeface="Century Gothic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14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467301" y="1438101"/>
            <a:ext cx="4979324" cy="2308324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indent="342900" algn="just"/>
            <a:r>
              <a:rPr lang="ru-RU" sz="1600" dirty="0" smtClean="0">
                <a:solidFill>
                  <a:srgbClr val="FF0000"/>
                </a:solidFill>
              </a:rPr>
              <a:t>Важно:</a:t>
            </a:r>
            <a:r>
              <a:rPr lang="ru-RU" sz="1600" dirty="0" smtClean="0"/>
              <a:t> смета </a:t>
            </a:r>
            <a:r>
              <a:rPr lang="ru-RU" sz="1600" dirty="0"/>
              <a:t>контракта составляется заказчиком на основании размещенного в единой информационной системе в сфере закупок </a:t>
            </a:r>
            <a:r>
              <a:rPr lang="ru-RU" sz="1600" dirty="0" smtClean="0"/>
              <a:t>проекта </a:t>
            </a:r>
            <a:r>
              <a:rPr lang="ru-RU" sz="1600" dirty="0"/>
              <a:t>сметы контракта посредством указания цены каждого конструктивного решения (элемента), комплекса (вида) работ с учетом пропорционального снижения начальной (максимальной) цены контракта участником закупки, с которым заключается контракт.</a:t>
            </a:r>
            <a:endParaRPr lang="ru-RU" sz="1600" b="0" dirty="0">
              <a:effectLst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153453" y="228293"/>
            <a:ext cx="56939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cap="all" dirty="0">
                <a:latin typeface="Arial" panose="020B0604020202020204" pitchFamily="34" charset="0"/>
              </a:rPr>
              <a:t>Составление </a:t>
            </a:r>
            <a:r>
              <a:rPr lang="ru-RU" sz="2400" b="1" cap="all" dirty="0" smtClean="0">
                <a:latin typeface="Arial" panose="020B0604020202020204" pitchFamily="34" charset="0"/>
              </a:rPr>
              <a:t>сметы </a:t>
            </a:r>
            <a:r>
              <a:rPr lang="ru-RU" sz="2400" b="1" cap="all" dirty="0">
                <a:latin typeface="Arial" panose="020B0604020202020204" pitchFamily="34" charset="0"/>
              </a:rPr>
              <a:t>контракта</a:t>
            </a:r>
            <a:endParaRPr lang="ru-RU" sz="2400" cap="all" dirty="0">
              <a:effectLst/>
              <a:latin typeface="Verdana" panose="020B060403050404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479333" y="4389120"/>
            <a:ext cx="4955259" cy="1323439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indent="342900" algn="just"/>
            <a:r>
              <a:rPr lang="ru-RU" sz="1600" dirty="0">
                <a:solidFill>
                  <a:srgbClr val="FF0000"/>
                </a:solidFill>
              </a:rPr>
              <a:t>Важно:</a:t>
            </a:r>
            <a:r>
              <a:rPr lang="ru-RU" sz="1600" dirty="0"/>
              <a:t> </a:t>
            </a:r>
            <a:r>
              <a:rPr lang="ru-RU" sz="1600" dirty="0" smtClean="0"/>
              <a:t>Смета </a:t>
            </a:r>
            <a:r>
              <a:rPr lang="ru-RU" sz="1600" dirty="0"/>
              <a:t>контракта является основанием для формирования первичных учетных </a:t>
            </a:r>
            <a:r>
              <a:rPr lang="ru-RU" sz="1600" dirty="0" smtClean="0"/>
              <a:t>документов, </a:t>
            </a:r>
            <a:r>
              <a:rPr lang="ru-RU" sz="1600" dirty="0"/>
              <a:t>в том числе используемых для расчетов между заказчиком и подрядчиком за выполненные работы</a:t>
            </a:r>
            <a:endParaRPr lang="ru-RU" sz="1600" b="0" dirty="0">
              <a:effectLst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06366" y="1407323"/>
            <a:ext cx="479690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Цена конструктивных решений (элементов), комплексов (видов) работ </a:t>
            </a: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 смете контракта определяется  по формуле:</a:t>
            </a:r>
            <a:endParaRPr lang="ru-RU" sz="2000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720435" y="2828698"/>
            <a:ext cx="32530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err="1" smtClean="0">
                <a:solidFill>
                  <a:srgbClr val="0070C0"/>
                </a:solidFill>
                <a:latin typeface="Arial" panose="020B0604020202020204" pitchFamily="34" charset="0"/>
              </a:rPr>
              <a:t>Ц</a:t>
            </a:r>
            <a:r>
              <a:rPr lang="ru-RU" sz="2800" b="1" baseline="-25000" dirty="0" err="1" smtClean="0">
                <a:solidFill>
                  <a:srgbClr val="0070C0"/>
                </a:solidFill>
                <a:latin typeface="Arial" panose="020B0604020202020204" pitchFamily="34" charset="0"/>
              </a:rPr>
              <a:t>ск</a:t>
            </a:r>
            <a:r>
              <a:rPr lang="ru-RU" sz="28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 </a:t>
            </a:r>
            <a:r>
              <a:rPr lang="ru-RU" sz="2800" b="1" dirty="0">
                <a:solidFill>
                  <a:srgbClr val="0070C0"/>
                </a:solidFill>
                <a:latin typeface="Arial" panose="020B0604020202020204" pitchFamily="34" charset="0"/>
              </a:rPr>
              <a:t>= </a:t>
            </a:r>
            <a:r>
              <a:rPr lang="ru-RU" sz="2800" b="1" dirty="0" err="1" smtClean="0">
                <a:solidFill>
                  <a:srgbClr val="0070C0"/>
                </a:solidFill>
                <a:latin typeface="Arial" panose="020B0604020202020204" pitchFamily="34" charset="0"/>
              </a:rPr>
              <a:t>Ц</a:t>
            </a:r>
            <a:r>
              <a:rPr lang="ru-RU" sz="2800" b="1" baseline="-25000" dirty="0" err="1" smtClean="0">
                <a:solidFill>
                  <a:srgbClr val="0070C0"/>
                </a:solidFill>
                <a:latin typeface="Arial" panose="020B0604020202020204" pitchFamily="34" charset="0"/>
              </a:rPr>
              <a:t>пск</a:t>
            </a:r>
            <a:r>
              <a:rPr lang="ru-RU" sz="28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 </a:t>
            </a:r>
            <a:r>
              <a:rPr lang="ru-RU" sz="2800" b="1" dirty="0">
                <a:solidFill>
                  <a:srgbClr val="0070C0"/>
                </a:solidFill>
                <a:latin typeface="Arial" panose="020B0604020202020204" pitchFamily="34" charset="0"/>
              </a:rPr>
              <a:t>x </a:t>
            </a:r>
            <a:r>
              <a:rPr lang="ru-RU" sz="2800" b="1" dirty="0" err="1">
                <a:solidFill>
                  <a:srgbClr val="0070C0"/>
                </a:solidFill>
                <a:latin typeface="Arial" panose="020B0604020202020204" pitchFamily="34" charset="0"/>
              </a:rPr>
              <a:t>К</a:t>
            </a:r>
            <a:r>
              <a:rPr lang="ru-RU" sz="2800" b="1" baseline="-25000" dirty="0" err="1">
                <a:solidFill>
                  <a:srgbClr val="0070C0"/>
                </a:solidFill>
                <a:latin typeface="Arial" panose="020B0604020202020204" pitchFamily="34" charset="0"/>
              </a:rPr>
              <a:t>тс</a:t>
            </a:r>
            <a:endParaRPr lang="ru-RU" sz="2800" b="1" baseline="-25000" dirty="0">
              <a:solidFill>
                <a:srgbClr val="0070C0"/>
              </a:solidFill>
              <a:latin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045503" y="3654092"/>
            <a:ext cx="40668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err="1" smtClean="0">
                <a:solidFill>
                  <a:srgbClr val="0070C0"/>
                </a:solidFill>
                <a:latin typeface="Arial" panose="020B0604020202020204" pitchFamily="34" charset="0"/>
              </a:rPr>
              <a:t>Ц</a:t>
            </a:r>
            <a:r>
              <a:rPr lang="ru-RU" b="1" baseline="-25000" dirty="0" err="1" smtClean="0">
                <a:solidFill>
                  <a:srgbClr val="0070C0"/>
                </a:solidFill>
                <a:latin typeface="Arial" panose="020B0604020202020204" pitchFamily="34" charset="0"/>
              </a:rPr>
              <a:t>пск</a:t>
            </a:r>
            <a:r>
              <a:rPr lang="ru-RU" b="1" baseline="-25000" dirty="0" smtClean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ru-RU" b="1" dirty="0" smtClean="0">
                <a:latin typeface="Arial" panose="020B0604020202020204" pitchFamily="34" charset="0"/>
              </a:rPr>
              <a:t>–</a:t>
            </a:r>
            <a:r>
              <a:rPr lang="ru-RU" b="1" baseline="-25000" dirty="0" smtClean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</a:rPr>
              <a:t>цена конструктивных решений в проекте сметы контракта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045503" y="4608019"/>
            <a:ext cx="40003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err="1" smtClean="0">
                <a:solidFill>
                  <a:srgbClr val="0070C0"/>
                </a:solidFill>
                <a:latin typeface="Arial" panose="020B0604020202020204" pitchFamily="34" charset="0"/>
              </a:rPr>
              <a:t>К</a:t>
            </a:r>
            <a:r>
              <a:rPr lang="ru-RU" b="1" baseline="-25000" dirty="0" err="1" smtClean="0">
                <a:solidFill>
                  <a:srgbClr val="0070C0"/>
                </a:solidFill>
                <a:latin typeface="Arial" panose="020B0604020202020204" pitchFamily="34" charset="0"/>
              </a:rPr>
              <a:t>тс</a:t>
            </a:r>
            <a:r>
              <a:rPr lang="ru-RU" b="1" baseline="-25000" dirty="0" smtClean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ru-RU" dirty="0" smtClean="0">
                <a:latin typeface="Arial" panose="020B0604020202020204" pitchFamily="34" charset="0"/>
              </a:rPr>
              <a:t>– 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</a:rPr>
              <a:t>коэффициент тендерного снижения победителя торгов 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907" y="140980"/>
            <a:ext cx="1360639" cy="548978"/>
          </a:xfrm>
          <a:prstGeom prst="rect">
            <a:avLst/>
          </a:prstGeom>
        </p:spPr>
      </p:pic>
      <p:cxnSp>
        <p:nvCxnSpPr>
          <p:cNvPr id="15" name="Прямая соединительная линия 14"/>
          <p:cNvCxnSpPr/>
          <p:nvPr/>
        </p:nvCxnSpPr>
        <p:spPr>
          <a:xfrm>
            <a:off x="1781175" y="806336"/>
            <a:ext cx="10410825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1359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668628"/>
            <a:ext cx="12192000" cy="6189372"/>
          </a:xfrm>
          <a:prstGeom prst="rect">
            <a:avLst/>
          </a:prstGeom>
          <a:gradFill flip="none" rotWithShape="1">
            <a:gsLst>
              <a:gs pos="46000">
                <a:schemeClr val="bg1"/>
              </a:gs>
              <a:gs pos="100000">
                <a:srgbClr val="CCDDED">
                  <a:alpha val="23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655955" lvl="0" indent="-958215" algn="just">
              <a:lnSpc>
                <a:spcPct val="89100"/>
              </a:lnSpc>
            </a:pPr>
            <a:endParaRPr lang="ru-RU" sz="2000" spc="-5" dirty="0">
              <a:solidFill>
                <a:prstClr val="black"/>
              </a:solidFill>
              <a:latin typeface="Century Gothic"/>
              <a:cs typeface="Century Gothic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70226" y="1251989"/>
            <a:ext cx="10515600" cy="3567661"/>
          </a:xfrm>
        </p:spPr>
        <p:txBody>
          <a:bodyPr/>
          <a:lstStyle/>
          <a:p>
            <a:endParaRPr lang="ru-RU" sz="1600" b="0" cap="none" dirty="0" smtClean="0">
              <a:solidFill>
                <a:schemeClr val="tx1"/>
              </a:solidFill>
              <a:latin typeface="+mn-lt"/>
            </a:endParaRPr>
          </a:p>
          <a:p>
            <a:pPr algn="just">
              <a:lnSpc>
                <a:spcPct val="100000"/>
              </a:lnSpc>
            </a:pPr>
            <a:r>
              <a:rPr lang="ru-RU" sz="1800" b="0" cap="none" dirty="0" smtClean="0">
                <a:solidFill>
                  <a:schemeClr val="tx1"/>
                </a:solidFill>
                <a:latin typeface="+mn-lt"/>
              </a:rPr>
              <a:t>1. В случае изменения объемов работ для конструктивного решения (элемента), комплекса (вида) работ, учтенного сметой контракта общая стоимость соответствующего конструктивного решения (элемента), комплекса (вида) работ определяется исходя из установленной в смете контракта цены единицы измерения данного конструктивного решения (элемента), комплекса (вида) работ с учетом изменения объемов работ.</a:t>
            </a:r>
          </a:p>
          <a:p>
            <a:pPr>
              <a:lnSpc>
                <a:spcPct val="100000"/>
              </a:lnSpc>
            </a:pPr>
            <a:endParaRPr lang="ru-RU" sz="1800" b="0" cap="none" dirty="0" smtClean="0">
              <a:solidFill>
                <a:schemeClr val="tx1"/>
              </a:solidFill>
              <a:latin typeface="+mn-lt"/>
            </a:endParaRPr>
          </a:p>
          <a:p>
            <a:pPr>
              <a:lnSpc>
                <a:spcPct val="100000"/>
              </a:lnSpc>
            </a:pPr>
            <a:endParaRPr lang="ru-RU" sz="1800" b="0" cap="none" dirty="0" smtClean="0">
              <a:solidFill>
                <a:schemeClr val="tx1"/>
              </a:solidFill>
              <a:latin typeface="+mn-lt"/>
            </a:endParaRPr>
          </a:p>
          <a:p>
            <a:pPr>
              <a:lnSpc>
                <a:spcPct val="100000"/>
              </a:lnSpc>
            </a:pPr>
            <a:r>
              <a:rPr lang="ru-RU" sz="1800" b="0" cap="none" dirty="0" smtClean="0">
                <a:solidFill>
                  <a:schemeClr val="tx1"/>
                </a:solidFill>
                <a:latin typeface="+mn-lt"/>
              </a:rPr>
              <a:t>2. В случае внесения изменений в проектную документацию в связи с включением в нее ранее не предусмотренных такой проектной документацией видов работ и (или) затрат, цена таких работ, затрат определяется с использованием соответствующих сметных нормативов и сметных цен, также расценок, цен, методических и других документов в сфере ценообразования и сметного нормирования в области градостроительной деятельности, по формуле: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15</a:t>
            </a:fld>
            <a:endParaRPr lang="ru-RU"/>
          </a:p>
        </p:txBody>
      </p:sp>
      <p:sp>
        <p:nvSpPr>
          <p:cNvPr id="6" name="object 4"/>
          <p:cNvSpPr txBox="1">
            <a:spLocks noGrp="1"/>
          </p:cNvSpPr>
          <p:nvPr>
            <p:ph type="title"/>
          </p:nvPr>
        </p:nvSpPr>
        <p:spPr>
          <a:xfrm>
            <a:off x="5674518" y="298816"/>
            <a:ext cx="6345174" cy="30777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ru-RU" sz="2000" spc="10" dirty="0" smtClean="0">
                <a:solidFill>
                  <a:schemeClr val="tx1"/>
                </a:solidFill>
              </a:rPr>
              <a:t>ВНЕСЕНИЕ ИЗМЕНЕНИЙ В СМЕТУ</a:t>
            </a:r>
            <a:r>
              <a:rPr lang="en-US" sz="2000" spc="10" dirty="0" smtClean="0">
                <a:solidFill>
                  <a:schemeClr val="tx1"/>
                </a:solidFill>
              </a:rPr>
              <a:t> </a:t>
            </a:r>
            <a:r>
              <a:rPr lang="ru-RU" sz="2000" spc="10" dirty="0">
                <a:solidFill>
                  <a:schemeClr val="tx1"/>
                </a:solidFill>
              </a:rPr>
              <a:t> </a:t>
            </a:r>
            <a:r>
              <a:rPr lang="ru-RU" sz="2000" spc="10" dirty="0" smtClean="0">
                <a:solidFill>
                  <a:schemeClr val="tx1"/>
                </a:solidFill>
              </a:rPr>
              <a:t>КОНТРАКТА</a:t>
            </a:r>
            <a:endParaRPr sz="2000" dirty="0">
              <a:solidFill>
                <a:schemeClr val="tx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579243" y="4908237"/>
            <a:ext cx="584172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err="1" smtClean="0">
                <a:solidFill>
                  <a:srgbClr val="0070C0"/>
                </a:solidFill>
              </a:rPr>
              <a:t>Ц</a:t>
            </a:r>
            <a:r>
              <a:rPr lang="ru-RU" sz="2800" b="1" baseline="-25000" dirty="0" err="1" smtClean="0">
                <a:solidFill>
                  <a:srgbClr val="0070C0"/>
                </a:solidFill>
              </a:rPr>
              <a:t>доп</a:t>
            </a:r>
            <a:r>
              <a:rPr lang="ru-RU" sz="2800" b="1" baseline="-25000" dirty="0">
                <a:solidFill>
                  <a:srgbClr val="0070C0"/>
                </a:solidFill>
              </a:rPr>
              <a:t>. раб. </a:t>
            </a:r>
            <a:r>
              <a:rPr lang="ru-RU" sz="2800" b="1" dirty="0">
                <a:solidFill>
                  <a:srgbClr val="0070C0"/>
                </a:solidFill>
              </a:rPr>
              <a:t>= </a:t>
            </a:r>
            <a:r>
              <a:rPr lang="ru-RU" sz="2800" b="1" dirty="0" err="1" smtClean="0">
                <a:solidFill>
                  <a:srgbClr val="0070C0"/>
                </a:solidFill>
              </a:rPr>
              <a:t>Ц</a:t>
            </a:r>
            <a:r>
              <a:rPr lang="ru-RU" sz="2800" b="1" baseline="-25000" dirty="0" err="1" smtClean="0">
                <a:solidFill>
                  <a:srgbClr val="0070C0"/>
                </a:solidFill>
              </a:rPr>
              <a:t>подр</a:t>
            </a:r>
            <a:r>
              <a:rPr lang="ru-RU" sz="2800" b="1" baseline="-25000" dirty="0">
                <a:solidFill>
                  <a:srgbClr val="0070C0"/>
                </a:solidFill>
              </a:rPr>
              <a:t>. раб. </a:t>
            </a:r>
            <a:r>
              <a:rPr lang="ru-RU" sz="2800" b="1" dirty="0">
                <a:solidFill>
                  <a:srgbClr val="0070C0"/>
                </a:solidFill>
              </a:rPr>
              <a:t>х </a:t>
            </a:r>
            <a:r>
              <a:rPr lang="ru-RU" sz="2800" b="1" dirty="0" err="1" smtClean="0">
                <a:solidFill>
                  <a:srgbClr val="0070C0"/>
                </a:solidFill>
              </a:rPr>
              <a:t>К</a:t>
            </a:r>
            <a:r>
              <a:rPr lang="ru-RU" sz="2800" b="1" baseline="-25000" dirty="0" err="1" smtClean="0">
                <a:solidFill>
                  <a:srgbClr val="0070C0"/>
                </a:solidFill>
              </a:rPr>
              <a:t>инф</a:t>
            </a:r>
            <a:r>
              <a:rPr lang="ru-RU" sz="2800" b="1" baseline="-25000" dirty="0">
                <a:solidFill>
                  <a:srgbClr val="0070C0"/>
                </a:solidFill>
              </a:rPr>
              <a:t>. </a:t>
            </a:r>
            <a:r>
              <a:rPr lang="ru-RU" sz="2800" b="1" dirty="0">
                <a:solidFill>
                  <a:srgbClr val="0070C0"/>
                </a:solidFill>
              </a:rPr>
              <a:t>х </a:t>
            </a:r>
            <a:r>
              <a:rPr lang="ru-RU" sz="2800" b="1" dirty="0" err="1" smtClean="0">
                <a:solidFill>
                  <a:srgbClr val="0070C0"/>
                </a:solidFill>
              </a:rPr>
              <a:t>К</a:t>
            </a:r>
            <a:r>
              <a:rPr lang="ru-RU" sz="2800" b="1" baseline="-25000" dirty="0" err="1" smtClean="0">
                <a:solidFill>
                  <a:srgbClr val="0070C0"/>
                </a:solidFill>
              </a:rPr>
              <a:t>тенд</a:t>
            </a:r>
            <a:r>
              <a:rPr lang="ru-RU" sz="2800" b="1" baseline="-25000" dirty="0">
                <a:solidFill>
                  <a:srgbClr val="0070C0"/>
                </a:solidFill>
              </a:rPr>
              <a:t>., 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907" y="140980"/>
            <a:ext cx="1360639" cy="548978"/>
          </a:xfrm>
          <a:prstGeom prst="rect">
            <a:avLst/>
          </a:prstGeom>
        </p:spPr>
      </p:pic>
      <p:cxnSp>
        <p:nvCxnSpPr>
          <p:cNvPr id="9" name="Прямая соединительная линия 8"/>
          <p:cNvCxnSpPr/>
          <p:nvPr/>
        </p:nvCxnSpPr>
        <p:spPr>
          <a:xfrm>
            <a:off x="1847850" y="689958"/>
            <a:ext cx="1034415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7500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Прямоугольник 37"/>
          <p:cNvSpPr/>
          <p:nvPr/>
        </p:nvSpPr>
        <p:spPr>
          <a:xfrm>
            <a:off x="0" y="801990"/>
            <a:ext cx="12192000" cy="6056009"/>
          </a:xfrm>
          <a:prstGeom prst="rect">
            <a:avLst/>
          </a:prstGeom>
          <a:gradFill flip="none" rotWithShape="1">
            <a:gsLst>
              <a:gs pos="46000">
                <a:schemeClr val="bg1"/>
              </a:gs>
              <a:gs pos="100000">
                <a:srgbClr val="CCDDED">
                  <a:alpha val="23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655955" lvl="0" indent="-958215" algn="just">
              <a:lnSpc>
                <a:spcPct val="89100"/>
              </a:lnSpc>
            </a:pPr>
            <a:endParaRPr lang="ru-RU" sz="2000" spc="-5" dirty="0">
              <a:solidFill>
                <a:prstClr val="black"/>
              </a:solidFill>
              <a:latin typeface="Century Gothic"/>
              <a:cs typeface="Century Gothic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6243702" y="1250741"/>
            <a:ext cx="95186" cy="560725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+mj-lt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686865" y="1209843"/>
            <a:ext cx="1759267" cy="526668"/>
            <a:chOff x="2216151" y="814705"/>
            <a:chExt cx="1759267" cy="526668"/>
          </a:xfrm>
        </p:grpSpPr>
        <p:sp>
          <p:nvSpPr>
            <p:cNvPr id="14" name="object 14"/>
            <p:cNvSpPr txBox="1"/>
            <p:nvPr/>
          </p:nvSpPr>
          <p:spPr>
            <a:xfrm>
              <a:off x="2216151" y="895603"/>
              <a:ext cx="301625" cy="445770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R="42545" algn="r">
                <a:lnSpc>
                  <a:spcPts val="2470"/>
                </a:lnSpc>
              </a:pPr>
              <a:r>
                <a:rPr sz="2400" b="1" dirty="0">
                  <a:solidFill>
                    <a:srgbClr val="0070C0"/>
                  </a:solidFill>
                  <a:latin typeface="+mj-lt"/>
                  <a:cs typeface="Century Gothic"/>
                </a:rPr>
                <a:t>С</a:t>
              </a:r>
              <a:endParaRPr sz="2400" dirty="0">
                <a:solidFill>
                  <a:srgbClr val="0070C0"/>
                </a:solidFill>
                <a:latin typeface="+mj-lt"/>
                <a:cs typeface="Century Gothic"/>
              </a:endParaRPr>
            </a:p>
            <a:p>
              <a:pPr marR="5080" algn="r">
                <a:lnSpc>
                  <a:spcPts val="910"/>
                </a:lnSpc>
              </a:pPr>
              <a:r>
                <a:rPr sz="1100" spc="5" dirty="0">
                  <a:solidFill>
                    <a:srgbClr val="0070C0"/>
                  </a:solidFill>
                  <a:latin typeface="+mj-lt"/>
                  <a:cs typeface="Century Gothic"/>
                </a:rPr>
                <a:t>i</a:t>
              </a:r>
              <a:endParaRPr sz="1100" dirty="0">
                <a:solidFill>
                  <a:srgbClr val="0070C0"/>
                </a:solidFill>
                <a:latin typeface="+mj-lt"/>
                <a:cs typeface="Century Gothic"/>
              </a:endParaRPr>
            </a:p>
          </p:txBody>
        </p:sp>
        <p:sp>
          <p:nvSpPr>
            <p:cNvPr id="15" name="object 15"/>
            <p:cNvSpPr txBox="1"/>
            <p:nvPr/>
          </p:nvSpPr>
          <p:spPr>
            <a:xfrm>
              <a:off x="2620328" y="951866"/>
              <a:ext cx="163195" cy="2769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/>
              <a:r>
                <a:rPr b="1" dirty="0">
                  <a:solidFill>
                    <a:srgbClr val="0070C0"/>
                  </a:solidFill>
                  <a:latin typeface="+mj-lt"/>
                  <a:cs typeface="Century Gothic"/>
                </a:rPr>
                <a:t>=</a:t>
              </a:r>
              <a:endParaRPr>
                <a:solidFill>
                  <a:srgbClr val="0070C0"/>
                </a:solidFill>
                <a:latin typeface="+mj-lt"/>
                <a:cs typeface="Century Gothic"/>
              </a:endParaRPr>
            </a:p>
          </p:txBody>
        </p:sp>
        <p:sp>
          <p:nvSpPr>
            <p:cNvPr id="16" name="object 16"/>
            <p:cNvSpPr txBox="1"/>
            <p:nvPr/>
          </p:nvSpPr>
          <p:spPr>
            <a:xfrm>
              <a:off x="2411413" y="814705"/>
              <a:ext cx="1564005" cy="169277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>
                <a:tabLst>
                  <a:tab pos="699770" algn="l"/>
                  <a:tab pos="1386840" algn="l"/>
                </a:tabLst>
              </a:pPr>
              <a:r>
                <a:rPr sz="1650" spc="7" baseline="2525" dirty="0">
                  <a:solidFill>
                    <a:srgbClr val="0070C0"/>
                  </a:solidFill>
                  <a:latin typeface="+mj-lt"/>
                  <a:cs typeface="Century Gothic"/>
                </a:rPr>
                <a:t>в</a:t>
              </a:r>
              <a:r>
                <a:rPr sz="1650" spc="22" baseline="2525" dirty="0">
                  <a:solidFill>
                    <a:srgbClr val="0070C0"/>
                  </a:solidFill>
                  <a:latin typeface="+mj-lt"/>
                  <a:cs typeface="Century Gothic"/>
                </a:rPr>
                <a:t>р</a:t>
              </a:r>
              <a:r>
                <a:rPr sz="1650" baseline="2525" dirty="0">
                  <a:solidFill>
                    <a:srgbClr val="0070C0"/>
                  </a:solidFill>
                  <a:latin typeface="+mj-lt"/>
                  <a:cs typeface="Century Gothic"/>
                </a:rPr>
                <a:t>	</a:t>
              </a:r>
              <a:r>
                <a:rPr sz="1100" spc="25" dirty="0">
                  <a:solidFill>
                    <a:srgbClr val="0070C0"/>
                  </a:solidFill>
                  <a:latin typeface="+mj-lt"/>
                  <a:cs typeface="Century Gothic"/>
                </a:rPr>
                <a:t>е</a:t>
              </a:r>
              <a:r>
                <a:rPr sz="1100" spc="15" dirty="0">
                  <a:solidFill>
                    <a:srgbClr val="0070C0"/>
                  </a:solidFill>
                  <a:latin typeface="+mj-lt"/>
                  <a:cs typeface="Century Gothic"/>
                </a:rPr>
                <a:t>д</a:t>
              </a:r>
              <a:r>
                <a:rPr sz="1100" dirty="0">
                  <a:solidFill>
                    <a:srgbClr val="0070C0"/>
                  </a:solidFill>
                  <a:latin typeface="+mj-lt"/>
                  <a:cs typeface="Century Gothic"/>
                </a:rPr>
                <a:t>	</a:t>
              </a:r>
              <a:r>
                <a:rPr sz="1100" spc="5" dirty="0">
                  <a:solidFill>
                    <a:srgbClr val="0070C0"/>
                  </a:solidFill>
                  <a:latin typeface="+mj-lt"/>
                  <a:cs typeface="Century Gothic"/>
                </a:rPr>
                <a:t>вр</a:t>
              </a:r>
              <a:endParaRPr sz="1100" dirty="0">
                <a:solidFill>
                  <a:srgbClr val="0070C0"/>
                </a:solidFill>
                <a:latin typeface="+mj-lt"/>
                <a:cs typeface="Century Gothic"/>
              </a:endParaRPr>
            </a:p>
          </p:txBody>
        </p:sp>
        <p:sp>
          <p:nvSpPr>
            <p:cNvPr id="17" name="object 17"/>
            <p:cNvSpPr txBox="1"/>
            <p:nvPr/>
          </p:nvSpPr>
          <p:spPr>
            <a:xfrm>
              <a:off x="2870454" y="915670"/>
              <a:ext cx="1021715" cy="36933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>
                <a:tabLst>
                  <a:tab pos="483234" algn="l"/>
                  <a:tab pos="719455" algn="l"/>
                </a:tabLst>
              </a:pPr>
              <a:r>
                <a:rPr sz="3600" b="1" baseline="1157" dirty="0">
                  <a:solidFill>
                    <a:srgbClr val="0070C0"/>
                  </a:solidFill>
                  <a:latin typeface="+mj-lt"/>
                  <a:cs typeface="Century Gothic"/>
                </a:rPr>
                <a:t>Ц</a:t>
              </a:r>
              <a:r>
                <a:rPr sz="3600" b="1" spc="-472" baseline="1157" dirty="0">
                  <a:solidFill>
                    <a:srgbClr val="0070C0"/>
                  </a:solidFill>
                  <a:latin typeface="+mj-lt"/>
                  <a:cs typeface="Century Gothic"/>
                </a:rPr>
                <a:t> </a:t>
              </a:r>
              <a:r>
                <a:rPr sz="1650" spc="7" baseline="-30303" dirty="0">
                  <a:solidFill>
                    <a:srgbClr val="0070C0"/>
                  </a:solidFill>
                  <a:latin typeface="+mj-lt"/>
                  <a:cs typeface="Century Gothic"/>
                </a:rPr>
                <a:t>i	</a:t>
              </a:r>
              <a:r>
                <a:rPr sz="2700" b="1" baseline="3086" dirty="0">
                  <a:solidFill>
                    <a:srgbClr val="0070C0"/>
                  </a:solidFill>
                  <a:latin typeface="+mj-lt"/>
                  <a:cs typeface="Century Gothic"/>
                </a:rPr>
                <a:t>*	</a:t>
              </a:r>
              <a:r>
                <a:rPr sz="2400" b="1" dirty="0">
                  <a:solidFill>
                    <a:srgbClr val="0070C0"/>
                  </a:solidFill>
                  <a:latin typeface="+mj-lt"/>
                  <a:cs typeface="Century Gothic"/>
                </a:rPr>
                <a:t>V</a:t>
              </a:r>
              <a:r>
                <a:rPr sz="2400" b="1" spc="-405" dirty="0">
                  <a:solidFill>
                    <a:srgbClr val="0070C0"/>
                  </a:solidFill>
                  <a:latin typeface="+mj-lt"/>
                  <a:cs typeface="Century Gothic"/>
                </a:rPr>
                <a:t> </a:t>
              </a:r>
              <a:r>
                <a:rPr sz="1650" spc="7" baseline="-32828" dirty="0">
                  <a:solidFill>
                    <a:srgbClr val="0070C0"/>
                  </a:solidFill>
                  <a:latin typeface="+mj-lt"/>
                  <a:cs typeface="Century Gothic"/>
                </a:rPr>
                <a:t>i</a:t>
              </a:r>
              <a:endParaRPr sz="1650" baseline="-32828" dirty="0">
                <a:solidFill>
                  <a:srgbClr val="0070C0"/>
                </a:solidFill>
                <a:latin typeface="+mj-lt"/>
                <a:cs typeface="Century Gothic"/>
              </a:endParaRPr>
            </a:p>
          </p:txBody>
        </p:sp>
      </p:grpSp>
      <p:grpSp>
        <p:nvGrpSpPr>
          <p:cNvPr id="42" name="Группа 41"/>
          <p:cNvGrpSpPr/>
          <p:nvPr/>
        </p:nvGrpSpPr>
        <p:grpSpPr>
          <a:xfrm>
            <a:off x="413503" y="1902232"/>
            <a:ext cx="5216650" cy="1089015"/>
            <a:chOff x="1826577" y="2291715"/>
            <a:chExt cx="4222751" cy="1089015"/>
          </a:xfrm>
        </p:grpSpPr>
        <p:sp>
          <p:nvSpPr>
            <p:cNvPr id="9" name="object 9"/>
            <p:cNvSpPr txBox="1"/>
            <p:nvPr/>
          </p:nvSpPr>
          <p:spPr>
            <a:xfrm>
              <a:off x="2347913" y="2291715"/>
              <a:ext cx="3293745" cy="215444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/>
              <a:r>
                <a:rPr sz="1400" dirty="0">
                  <a:latin typeface="+mj-lt"/>
                  <a:cs typeface="Century Gothic"/>
                </a:rPr>
                <a:t>Стоимость </a:t>
              </a:r>
              <a:r>
                <a:rPr sz="1400" spc="-10" dirty="0">
                  <a:latin typeface="+mj-lt"/>
                  <a:cs typeface="Century Gothic"/>
                </a:rPr>
                <a:t>выполненного,</a:t>
              </a:r>
              <a:r>
                <a:rPr sz="1400" spc="-65" dirty="0">
                  <a:latin typeface="+mj-lt"/>
                  <a:cs typeface="Century Gothic"/>
                </a:rPr>
                <a:t> </a:t>
              </a:r>
              <a:r>
                <a:rPr sz="1400" dirty="0">
                  <a:latin typeface="+mj-lt"/>
                  <a:cs typeface="Century Gothic"/>
                </a:rPr>
                <a:t>принятого</a:t>
              </a:r>
            </a:p>
          </p:txBody>
        </p:sp>
        <p:sp>
          <p:nvSpPr>
            <p:cNvPr id="10" name="object 10"/>
            <p:cNvSpPr txBox="1"/>
            <p:nvPr/>
          </p:nvSpPr>
          <p:spPr>
            <a:xfrm>
              <a:off x="2347913" y="2719695"/>
              <a:ext cx="3701415" cy="661035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 marR="5080">
                <a:lnSpc>
                  <a:spcPct val="100600"/>
                </a:lnSpc>
              </a:pPr>
              <a:r>
                <a:rPr sz="1400" spc="-5" dirty="0">
                  <a:latin typeface="+mj-lt"/>
                  <a:cs typeface="Century Gothic"/>
                </a:rPr>
                <a:t>отчетном </a:t>
              </a:r>
              <a:r>
                <a:rPr sz="1400" spc="10" dirty="0">
                  <a:latin typeface="+mj-lt"/>
                  <a:cs typeface="Century Gothic"/>
                </a:rPr>
                <a:t>периоде </a:t>
              </a:r>
              <a:r>
                <a:rPr sz="1400" spc="15" dirty="0">
                  <a:latin typeface="+mj-lt"/>
                  <a:cs typeface="Century Gothic"/>
                </a:rPr>
                <a:t>объема работ </a:t>
              </a:r>
              <a:r>
                <a:rPr sz="1400" dirty="0">
                  <a:latin typeface="+mj-lt"/>
                  <a:cs typeface="Century Gothic"/>
                </a:rPr>
                <a:t>по  </a:t>
              </a:r>
              <a:r>
                <a:rPr sz="1400" spc="10" dirty="0">
                  <a:latin typeface="+mj-lt"/>
                  <a:cs typeface="Century Gothic"/>
                </a:rPr>
                <a:t>созданию</a:t>
              </a:r>
              <a:r>
                <a:rPr sz="1400" spc="-100" dirty="0">
                  <a:latin typeface="+mj-lt"/>
                  <a:cs typeface="Century Gothic"/>
                </a:rPr>
                <a:t> </a:t>
              </a:r>
              <a:r>
                <a:rPr sz="1400" spc="-15" dirty="0">
                  <a:latin typeface="+mj-lt"/>
                  <a:cs typeface="Century Gothic"/>
                </a:rPr>
                <a:t>i-го</a:t>
              </a:r>
              <a:r>
                <a:rPr sz="1400" spc="-65" dirty="0">
                  <a:latin typeface="+mj-lt"/>
                  <a:cs typeface="Century Gothic"/>
                </a:rPr>
                <a:t> </a:t>
              </a:r>
              <a:r>
                <a:rPr sz="1400" spc="10" dirty="0">
                  <a:latin typeface="+mj-lt"/>
                  <a:cs typeface="Century Gothic"/>
                </a:rPr>
                <a:t>конструктивного</a:t>
              </a:r>
              <a:r>
                <a:rPr sz="1400" spc="-210" dirty="0">
                  <a:latin typeface="+mj-lt"/>
                  <a:cs typeface="Century Gothic"/>
                </a:rPr>
                <a:t> </a:t>
              </a:r>
              <a:r>
                <a:rPr sz="1400" spc="-5" dirty="0">
                  <a:latin typeface="+mj-lt"/>
                  <a:cs typeface="Century Gothic"/>
                </a:rPr>
                <a:t>элемента  </a:t>
              </a:r>
              <a:r>
                <a:rPr sz="1400" spc="5" dirty="0">
                  <a:latin typeface="+mj-lt"/>
                  <a:cs typeface="Century Gothic"/>
                </a:rPr>
                <a:t>или</a:t>
              </a:r>
              <a:r>
                <a:rPr sz="1400" spc="-75" dirty="0">
                  <a:latin typeface="+mj-lt"/>
                  <a:cs typeface="Century Gothic"/>
                </a:rPr>
                <a:t> </a:t>
              </a:r>
              <a:r>
                <a:rPr sz="1400" spc="5" dirty="0">
                  <a:latin typeface="+mj-lt"/>
                  <a:cs typeface="Century Gothic"/>
                </a:rPr>
                <a:t>комплекса</a:t>
              </a:r>
              <a:r>
                <a:rPr sz="1400" spc="-90" dirty="0">
                  <a:latin typeface="+mj-lt"/>
                  <a:cs typeface="Century Gothic"/>
                </a:rPr>
                <a:t> </a:t>
              </a:r>
              <a:r>
                <a:rPr sz="1400" spc="15" dirty="0">
                  <a:latin typeface="+mj-lt"/>
                  <a:cs typeface="Century Gothic"/>
                </a:rPr>
                <a:t>работ</a:t>
              </a:r>
              <a:r>
                <a:rPr sz="1400" spc="-40" dirty="0">
                  <a:latin typeface="+mj-lt"/>
                  <a:cs typeface="Century Gothic"/>
                </a:rPr>
                <a:t> </a:t>
              </a:r>
              <a:r>
                <a:rPr sz="1400" spc="15" dirty="0">
                  <a:latin typeface="+mj-lt"/>
                  <a:cs typeface="Century Gothic"/>
                </a:rPr>
                <a:t>и</a:t>
              </a:r>
              <a:r>
                <a:rPr sz="1400" spc="-75" dirty="0">
                  <a:latin typeface="+mj-lt"/>
                  <a:cs typeface="Century Gothic"/>
                </a:rPr>
                <a:t> </a:t>
              </a:r>
              <a:r>
                <a:rPr sz="1400" spc="5" dirty="0">
                  <a:latin typeface="+mj-lt"/>
                  <a:cs typeface="Century Gothic"/>
                </a:rPr>
                <a:t>затрат,</a:t>
              </a:r>
              <a:r>
                <a:rPr sz="1400" spc="-40" dirty="0">
                  <a:latin typeface="+mj-lt"/>
                  <a:cs typeface="Century Gothic"/>
                </a:rPr>
                <a:t> </a:t>
              </a:r>
              <a:r>
                <a:rPr sz="1400" spc="5" dirty="0">
                  <a:latin typeface="+mj-lt"/>
                  <a:cs typeface="Century Gothic"/>
                </a:rPr>
                <a:t>тыс.</a:t>
              </a:r>
              <a:r>
                <a:rPr sz="1400" spc="-40" dirty="0">
                  <a:latin typeface="+mj-lt"/>
                  <a:cs typeface="Century Gothic"/>
                </a:rPr>
                <a:t> </a:t>
              </a:r>
              <a:r>
                <a:rPr sz="1400" spc="30" dirty="0">
                  <a:latin typeface="+mj-lt"/>
                  <a:cs typeface="Century Gothic"/>
                </a:rPr>
                <a:t>руб.</a:t>
              </a:r>
              <a:endParaRPr sz="1400" dirty="0">
                <a:latin typeface="+mj-lt"/>
                <a:cs typeface="Century Gothic"/>
              </a:endParaRPr>
            </a:p>
          </p:txBody>
        </p:sp>
        <p:sp>
          <p:nvSpPr>
            <p:cNvPr id="11" name="object 11"/>
            <p:cNvSpPr txBox="1"/>
            <p:nvPr/>
          </p:nvSpPr>
          <p:spPr>
            <a:xfrm>
              <a:off x="2178051" y="2491995"/>
              <a:ext cx="3524885" cy="238527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/>
              <a:r>
                <a:rPr sz="2325" spc="7" baseline="-19713" dirty="0">
                  <a:latin typeface="+mj-lt"/>
                  <a:cs typeface="Century Gothic"/>
                </a:rPr>
                <a:t>- </a:t>
              </a:r>
              <a:r>
                <a:rPr sz="1400" spc="20" dirty="0">
                  <a:latin typeface="+mj-lt"/>
                  <a:cs typeface="Century Gothic"/>
                </a:rPr>
                <a:t>заказчиком </a:t>
              </a:r>
              <a:r>
                <a:rPr sz="1400" spc="15" dirty="0">
                  <a:latin typeface="+mj-lt"/>
                  <a:cs typeface="Century Gothic"/>
                </a:rPr>
                <a:t>и </a:t>
              </a:r>
              <a:r>
                <a:rPr sz="1400" spc="5" dirty="0">
                  <a:latin typeface="+mj-lt"/>
                  <a:cs typeface="Century Gothic"/>
                </a:rPr>
                <a:t>подлежащего </a:t>
              </a:r>
              <a:r>
                <a:rPr sz="1400" spc="-5" dirty="0">
                  <a:latin typeface="+mj-lt"/>
                  <a:cs typeface="Century Gothic"/>
                </a:rPr>
                <a:t>оплате</a:t>
              </a:r>
              <a:r>
                <a:rPr sz="1400" spc="-50" dirty="0">
                  <a:latin typeface="+mj-lt"/>
                  <a:cs typeface="Century Gothic"/>
                </a:rPr>
                <a:t> </a:t>
              </a:r>
              <a:r>
                <a:rPr sz="1400" spc="10" dirty="0">
                  <a:latin typeface="+mj-lt"/>
                  <a:cs typeface="Century Gothic"/>
                </a:rPr>
                <a:t>в</a:t>
              </a:r>
              <a:endParaRPr sz="1400" dirty="0">
                <a:latin typeface="+mj-lt"/>
                <a:cs typeface="Century Gothic"/>
              </a:endParaRPr>
            </a:p>
          </p:txBody>
        </p:sp>
        <p:sp>
          <p:nvSpPr>
            <p:cNvPr id="24" name="object 24"/>
            <p:cNvSpPr txBox="1"/>
            <p:nvPr/>
          </p:nvSpPr>
          <p:spPr>
            <a:xfrm>
              <a:off x="1826577" y="2389760"/>
              <a:ext cx="331470" cy="584835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41605" algn="ctr"/>
              <a:r>
                <a:rPr sz="1100" spc="10" dirty="0">
                  <a:latin typeface="+mj-lt"/>
                  <a:cs typeface="Century Gothic"/>
                </a:rPr>
                <a:t>вр</a:t>
              </a:r>
              <a:endParaRPr sz="1100" dirty="0">
                <a:latin typeface="+mj-lt"/>
                <a:cs typeface="Century Gothic"/>
              </a:endParaRPr>
            </a:p>
            <a:p>
              <a:pPr marL="12700">
                <a:lnSpc>
                  <a:spcPts val="1995"/>
                </a:lnSpc>
                <a:spcBef>
                  <a:spcPts val="10"/>
                </a:spcBef>
              </a:pPr>
              <a:r>
                <a:rPr lang="ru-RU" b="1" dirty="0" smtClean="0">
                  <a:latin typeface="+mj-lt"/>
                  <a:cs typeface="Century Gothic"/>
                </a:rPr>
                <a:t>С</a:t>
              </a:r>
              <a:endParaRPr b="1" dirty="0">
                <a:latin typeface="+mj-lt"/>
                <a:cs typeface="Century Gothic"/>
              </a:endParaRPr>
            </a:p>
            <a:p>
              <a:pPr marL="66040" algn="ctr">
                <a:lnSpc>
                  <a:spcPts val="1150"/>
                </a:lnSpc>
              </a:pPr>
              <a:r>
                <a:rPr sz="1100" spc="5" dirty="0">
                  <a:latin typeface="+mj-lt"/>
                  <a:cs typeface="Century Gothic"/>
                </a:rPr>
                <a:t>i</a:t>
              </a:r>
              <a:endParaRPr sz="1100" dirty="0">
                <a:latin typeface="+mj-lt"/>
                <a:cs typeface="Century Gothic"/>
              </a:endParaRPr>
            </a:p>
          </p:txBody>
        </p:sp>
      </p:grpSp>
      <p:grpSp>
        <p:nvGrpSpPr>
          <p:cNvPr id="45" name="Группа 44"/>
          <p:cNvGrpSpPr/>
          <p:nvPr/>
        </p:nvGrpSpPr>
        <p:grpSpPr>
          <a:xfrm>
            <a:off x="467508" y="3704540"/>
            <a:ext cx="5295155" cy="884858"/>
            <a:chOff x="1519122" y="4707600"/>
            <a:chExt cx="4196462" cy="884858"/>
          </a:xfrm>
        </p:grpSpPr>
        <p:sp>
          <p:nvSpPr>
            <p:cNvPr id="30" name="object 30"/>
            <p:cNvSpPr txBox="1"/>
            <p:nvPr/>
          </p:nvSpPr>
          <p:spPr>
            <a:xfrm>
              <a:off x="1686878" y="4766818"/>
              <a:ext cx="189865" cy="169277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/>
              <a:r>
                <a:rPr sz="1100" spc="5" dirty="0">
                  <a:latin typeface="+mj-lt"/>
                  <a:cs typeface="Century Gothic"/>
                </a:rPr>
                <a:t>вр</a:t>
              </a:r>
              <a:endParaRPr sz="1100" dirty="0">
                <a:latin typeface="+mj-lt"/>
                <a:cs typeface="Century Gothic"/>
              </a:endParaRPr>
            </a:p>
          </p:txBody>
        </p:sp>
        <p:grpSp>
          <p:nvGrpSpPr>
            <p:cNvPr id="44" name="Группа 43"/>
            <p:cNvGrpSpPr/>
            <p:nvPr/>
          </p:nvGrpSpPr>
          <p:grpSpPr>
            <a:xfrm>
              <a:off x="1519122" y="4707600"/>
              <a:ext cx="4196462" cy="884858"/>
              <a:chOff x="1856036" y="4477100"/>
              <a:chExt cx="4196462" cy="884858"/>
            </a:xfrm>
          </p:grpSpPr>
          <p:sp>
            <p:nvSpPr>
              <p:cNvPr id="26" name="object 26"/>
              <p:cNvSpPr txBox="1"/>
              <p:nvPr/>
            </p:nvSpPr>
            <p:spPr>
              <a:xfrm>
                <a:off x="2330763" y="4477100"/>
                <a:ext cx="3721735" cy="884858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pPr marL="12700">
                  <a:lnSpc>
                    <a:spcPts val="1680"/>
                  </a:lnSpc>
                </a:pPr>
                <a:r>
                  <a:rPr sz="1400" spc="20" dirty="0">
                    <a:latin typeface="+mj-lt"/>
                    <a:cs typeface="Century Gothic"/>
                  </a:rPr>
                  <a:t>Объем </a:t>
                </a:r>
                <a:r>
                  <a:rPr sz="1400" spc="-5" dirty="0">
                    <a:latin typeface="+mj-lt"/>
                    <a:cs typeface="Century Gothic"/>
                  </a:rPr>
                  <a:t>выполненных,</a:t>
                </a:r>
                <a:r>
                  <a:rPr sz="1400" spc="-215" dirty="0">
                    <a:latin typeface="+mj-lt"/>
                    <a:cs typeface="Century Gothic"/>
                  </a:rPr>
                  <a:t> </a:t>
                </a:r>
                <a:r>
                  <a:rPr sz="1400" dirty="0">
                    <a:latin typeface="+mj-lt"/>
                    <a:cs typeface="Century Gothic"/>
                  </a:rPr>
                  <a:t>принятых</a:t>
                </a:r>
              </a:p>
              <a:p>
                <a:pPr marL="12700" marR="5080">
                  <a:lnSpc>
                    <a:spcPts val="1650"/>
                  </a:lnSpc>
                  <a:spcBef>
                    <a:spcPts val="125"/>
                  </a:spcBef>
                </a:pPr>
                <a:r>
                  <a:rPr sz="1400" spc="20" dirty="0">
                    <a:latin typeface="+mj-lt"/>
                    <a:cs typeface="Century Gothic"/>
                  </a:rPr>
                  <a:t>заказчиком</a:t>
                </a:r>
                <a:r>
                  <a:rPr sz="1400" spc="-85" dirty="0">
                    <a:latin typeface="+mj-lt"/>
                    <a:cs typeface="Century Gothic"/>
                  </a:rPr>
                  <a:t> </a:t>
                </a:r>
                <a:r>
                  <a:rPr sz="1400" spc="15" dirty="0">
                    <a:latin typeface="+mj-lt"/>
                    <a:cs typeface="Century Gothic"/>
                  </a:rPr>
                  <a:t>и</a:t>
                </a:r>
                <a:r>
                  <a:rPr sz="1400" spc="-160" dirty="0">
                    <a:latin typeface="+mj-lt"/>
                    <a:cs typeface="Century Gothic"/>
                  </a:rPr>
                  <a:t> </a:t>
                </a:r>
                <a:r>
                  <a:rPr sz="1400" spc="10" dirty="0">
                    <a:latin typeface="+mj-lt"/>
                    <a:cs typeface="Century Gothic"/>
                  </a:rPr>
                  <a:t>подлежащих</a:t>
                </a:r>
                <a:r>
                  <a:rPr sz="1400" spc="-185" dirty="0">
                    <a:latin typeface="+mj-lt"/>
                    <a:cs typeface="Century Gothic"/>
                  </a:rPr>
                  <a:t> </a:t>
                </a:r>
                <a:r>
                  <a:rPr sz="1400" spc="-10" dirty="0">
                    <a:latin typeface="+mj-lt"/>
                    <a:cs typeface="Century Gothic"/>
                  </a:rPr>
                  <a:t>оплате</a:t>
                </a:r>
                <a:r>
                  <a:rPr sz="1400" spc="10" dirty="0">
                    <a:latin typeface="+mj-lt"/>
                    <a:cs typeface="Century Gothic"/>
                  </a:rPr>
                  <a:t> работ  </a:t>
                </a:r>
                <a:r>
                  <a:rPr sz="1400" dirty="0">
                    <a:latin typeface="+mj-lt"/>
                    <a:cs typeface="Century Gothic"/>
                  </a:rPr>
                  <a:t>по </a:t>
                </a:r>
                <a:r>
                  <a:rPr sz="1400" spc="-10" dirty="0">
                    <a:latin typeface="+mj-lt"/>
                    <a:cs typeface="Century Gothic"/>
                  </a:rPr>
                  <a:t>i-ому </a:t>
                </a:r>
                <a:r>
                  <a:rPr sz="1400" spc="10" dirty="0">
                    <a:latin typeface="+mj-lt"/>
                    <a:cs typeface="Century Gothic"/>
                  </a:rPr>
                  <a:t>конструктивному </a:t>
                </a:r>
                <a:r>
                  <a:rPr sz="1400" spc="-5" dirty="0">
                    <a:latin typeface="+mj-lt"/>
                    <a:cs typeface="Century Gothic"/>
                  </a:rPr>
                  <a:t>элементу </a:t>
                </a:r>
                <a:r>
                  <a:rPr sz="1400" spc="5" dirty="0">
                    <a:latin typeface="+mj-lt"/>
                    <a:cs typeface="Century Gothic"/>
                  </a:rPr>
                  <a:t>или  комплексу </a:t>
                </a:r>
                <a:r>
                  <a:rPr sz="1400" spc="10" dirty="0">
                    <a:latin typeface="+mj-lt"/>
                    <a:cs typeface="Century Gothic"/>
                  </a:rPr>
                  <a:t>работ</a:t>
                </a:r>
                <a:r>
                  <a:rPr sz="1400" spc="-290" dirty="0">
                    <a:latin typeface="+mj-lt"/>
                    <a:cs typeface="Century Gothic"/>
                  </a:rPr>
                  <a:t> </a:t>
                </a:r>
                <a:r>
                  <a:rPr sz="1400" spc="15" dirty="0">
                    <a:latin typeface="+mj-lt"/>
                    <a:cs typeface="Century Gothic"/>
                  </a:rPr>
                  <a:t>и </a:t>
                </a:r>
                <a:r>
                  <a:rPr sz="1400" spc="5" dirty="0">
                    <a:latin typeface="+mj-lt"/>
                    <a:cs typeface="Century Gothic"/>
                  </a:rPr>
                  <a:t>затрат.</a:t>
                </a:r>
                <a:endParaRPr sz="1400" dirty="0">
                  <a:latin typeface="+mj-lt"/>
                  <a:cs typeface="Century Gothic"/>
                </a:endParaRPr>
              </a:p>
            </p:txBody>
          </p:sp>
          <p:sp>
            <p:nvSpPr>
              <p:cNvPr id="27" name="object 27"/>
              <p:cNvSpPr txBox="1"/>
              <p:nvPr/>
            </p:nvSpPr>
            <p:spPr>
              <a:xfrm>
                <a:off x="1856036" y="4627246"/>
                <a:ext cx="389255" cy="276999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pPr marL="12700">
                  <a:tabLst>
                    <a:tab pos="309245" algn="l"/>
                  </a:tabLst>
                </a:pPr>
                <a:r>
                  <a:rPr b="1" dirty="0">
                    <a:latin typeface="+mj-lt"/>
                    <a:cs typeface="Century Gothic"/>
                  </a:rPr>
                  <a:t>V	</a:t>
                </a:r>
                <a:r>
                  <a:rPr sz="2325" spc="7" baseline="-10752" dirty="0">
                    <a:latin typeface="+mj-lt"/>
                    <a:cs typeface="Century Gothic"/>
                  </a:rPr>
                  <a:t>-</a:t>
                </a:r>
                <a:endParaRPr sz="2325" baseline="-10752">
                  <a:latin typeface="+mj-lt"/>
                  <a:cs typeface="Century Gothic"/>
                </a:endParaRPr>
              </a:p>
            </p:txBody>
          </p:sp>
          <p:sp>
            <p:nvSpPr>
              <p:cNvPr id="31" name="object 31"/>
              <p:cNvSpPr txBox="1"/>
              <p:nvPr/>
            </p:nvSpPr>
            <p:spPr>
              <a:xfrm>
                <a:off x="2006212" y="4834891"/>
                <a:ext cx="54610" cy="169277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pPr marL="12700"/>
                <a:r>
                  <a:rPr sz="1100" spc="5" dirty="0">
                    <a:latin typeface="+mj-lt"/>
                    <a:cs typeface="Century Gothic"/>
                  </a:rPr>
                  <a:t>i</a:t>
                </a:r>
                <a:endParaRPr sz="1100" dirty="0">
                  <a:latin typeface="+mj-lt"/>
                  <a:cs typeface="Century Gothic"/>
                </a:endParaRPr>
              </a:p>
            </p:txBody>
          </p:sp>
        </p:grpSp>
      </p:grpSp>
      <p:grpSp>
        <p:nvGrpSpPr>
          <p:cNvPr id="43" name="Группа 42"/>
          <p:cNvGrpSpPr/>
          <p:nvPr/>
        </p:nvGrpSpPr>
        <p:grpSpPr>
          <a:xfrm>
            <a:off x="418695" y="3076226"/>
            <a:ext cx="5356487" cy="675250"/>
            <a:chOff x="1830705" y="3574795"/>
            <a:chExt cx="4259898" cy="675250"/>
          </a:xfrm>
        </p:grpSpPr>
        <p:sp>
          <p:nvSpPr>
            <p:cNvPr id="25" name="object 25"/>
            <p:cNvSpPr txBox="1"/>
            <p:nvPr/>
          </p:nvSpPr>
          <p:spPr>
            <a:xfrm>
              <a:off x="2358708" y="3589010"/>
              <a:ext cx="3731895" cy="661035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 marR="5080">
                <a:lnSpc>
                  <a:spcPct val="100600"/>
                </a:lnSpc>
              </a:pPr>
              <a:r>
                <a:rPr sz="1400" spc="-10" dirty="0">
                  <a:latin typeface="+mj-lt"/>
                  <a:cs typeface="Century Gothic"/>
                </a:rPr>
                <a:t>Цена </a:t>
              </a:r>
              <a:r>
                <a:rPr sz="1400" spc="10" dirty="0">
                  <a:latin typeface="+mj-lt"/>
                  <a:cs typeface="Century Gothic"/>
                </a:rPr>
                <a:t>единицы </a:t>
              </a:r>
              <a:r>
                <a:rPr sz="1400" spc="-10" dirty="0">
                  <a:latin typeface="+mj-lt"/>
                  <a:cs typeface="Century Gothic"/>
                </a:rPr>
                <a:t>i-го </a:t>
              </a:r>
              <a:r>
                <a:rPr sz="1400" spc="10" dirty="0">
                  <a:latin typeface="+mj-lt"/>
                  <a:cs typeface="Century Gothic"/>
                </a:rPr>
                <a:t>конструктивного  </a:t>
              </a:r>
              <a:r>
                <a:rPr sz="1400" spc="-5" dirty="0">
                  <a:latin typeface="+mj-lt"/>
                  <a:cs typeface="Century Gothic"/>
                </a:rPr>
                <a:t>элемента </a:t>
              </a:r>
              <a:r>
                <a:rPr sz="1400" spc="5" dirty="0">
                  <a:latin typeface="+mj-lt"/>
                  <a:cs typeface="Century Gothic"/>
                </a:rPr>
                <a:t>или комплекса </a:t>
              </a:r>
              <a:r>
                <a:rPr sz="1400" spc="10" dirty="0">
                  <a:latin typeface="+mj-lt"/>
                  <a:cs typeface="Century Gothic"/>
                </a:rPr>
                <a:t>работ </a:t>
              </a:r>
              <a:r>
                <a:rPr sz="1400" spc="15" dirty="0">
                  <a:latin typeface="+mj-lt"/>
                  <a:cs typeface="Century Gothic"/>
                </a:rPr>
                <a:t>и</a:t>
              </a:r>
              <a:r>
                <a:rPr sz="1400" spc="-235" dirty="0">
                  <a:latin typeface="+mj-lt"/>
                  <a:cs typeface="Century Gothic"/>
                </a:rPr>
                <a:t> </a:t>
              </a:r>
              <a:r>
                <a:rPr sz="1400" spc="5" dirty="0">
                  <a:latin typeface="+mj-lt"/>
                  <a:cs typeface="Century Gothic"/>
                </a:rPr>
                <a:t>затрат  </a:t>
              </a:r>
              <a:r>
                <a:rPr sz="1400" spc="10" dirty="0">
                  <a:latin typeface="+mj-lt"/>
                  <a:cs typeface="Century Gothic"/>
                </a:rPr>
                <a:t>в </a:t>
              </a:r>
              <a:r>
                <a:rPr sz="1400" spc="5" dirty="0">
                  <a:latin typeface="+mj-lt"/>
                  <a:cs typeface="Century Gothic"/>
                </a:rPr>
                <a:t>смете контракта, тыс.</a:t>
              </a:r>
              <a:r>
                <a:rPr sz="1400" spc="-265" dirty="0">
                  <a:latin typeface="+mj-lt"/>
                  <a:cs typeface="Century Gothic"/>
                </a:rPr>
                <a:t> </a:t>
              </a:r>
              <a:r>
                <a:rPr sz="1400" spc="30" dirty="0">
                  <a:latin typeface="+mj-lt"/>
                  <a:cs typeface="Century Gothic"/>
                </a:rPr>
                <a:t>руб.</a:t>
              </a:r>
              <a:endParaRPr sz="1400" dirty="0">
                <a:latin typeface="+mj-lt"/>
                <a:cs typeface="Century Gothic"/>
              </a:endParaRPr>
            </a:p>
          </p:txBody>
        </p:sp>
        <p:sp>
          <p:nvSpPr>
            <p:cNvPr id="32" name="object 32"/>
            <p:cNvSpPr txBox="1"/>
            <p:nvPr/>
          </p:nvSpPr>
          <p:spPr>
            <a:xfrm>
              <a:off x="1830705" y="3574795"/>
              <a:ext cx="391795" cy="585470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92710" algn="ctr">
                <a:lnSpc>
                  <a:spcPts val="1205"/>
                </a:lnSpc>
              </a:pPr>
              <a:r>
                <a:rPr sz="1100" spc="30" dirty="0">
                  <a:latin typeface="+mj-lt"/>
                  <a:cs typeface="Century Gothic"/>
                </a:rPr>
                <a:t>ед</a:t>
              </a:r>
              <a:endParaRPr sz="1100" dirty="0">
                <a:latin typeface="+mj-lt"/>
                <a:cs typeface="Century Gothic"/>
              </a:endParaRPr>
            </a:p>
            <a:p>
              <a:pPr algn="ctr">
                <a:lnSpc>
                  <a:spcPts val="2000"/>
                </a:lnSpc>
                <a:tabLst>
                  <a:tab pos="299085" algn="l"/>
                </a:tabLst>
              </a:pPr>
              <a:r>
                <a:rPr b="1" dirty="0">
                  <a:latin typeface="+mj-lt"/>
                  <a:cs typeface="Century Gothic"/>
                </a:rPr>
                <a:t>Ц	</a:t>
              </a:r>
              <a:r>
                <a:rPr sz="1550" spc="5" dirty="0">
                  <a:latin typeface="+mj-lt"/>
                  <a:cs typeface="Century Gothic"/>
                </a:rPr>
                <a:t>-</a:t>
              </a:r>
              <a:endParaRPr sz="1550" dirty="0">
                <a:latin typeface="+mj-lt"/>
                <a:cs typeface="Century Gothic"/>
              </a:endParaRPr>
            </a:p>
            <a:p>
              <a:pPr marL="26670" algn="ctr">
                <a:lnSpc>
                  <a:spcPts val="1275"/>
                </a:lnSpc>
              </a:pPr>
              <a:r>
                <a:rPr sz="1100" spc="5" dirty="0">
                  <a:latin typeface="+mj-lt"/>
                  <a:cs typeface="Century Gothic"/>
                </a:rPr>
                <a:t>i</a:t>
              </a:r>
              <a:endParaRPr sz="1100" dirty="0">
                <a:latin typeface="+mj-lt"/>
                <a:cs typeface="Century Gothic"/>
              </a:endParaRPr>
            </a:p>
          </p:txBody>
        </p:sp>
      </p:grpSp>
      <p:grpSp>
        <p:nvGrpSpPr>
          <p:cNvPr id="46" name="Группа 45"/>
          <p:cNvGrpSpPr/>
          <p:nvPr/>
        </p:nvGrpSpPr>
        <p:grpSpPr>
          <a:xfrm>
            <a:off x="261819" y="5595341"/>
            <a:ext cx="5660437" cy="896454"/>
            <a:chOff x="1452352" y="6640440"/>
            <a:chExt cx="4136641" cy="896454"/>
          </a:xfrm>
        </p:grpSpPr>
        <p:sp>
          <p:nvSpPr>
            <p:cNvPr id="28" name="object 28"/>
            <p:cNvSpPr txBox="1"/>
            <p:nvPr/>
          </p:nvSpPr>
          <p:spPr>
            <a:xfrm>
              <a:off x="2156818" y="6652036"/>
              <a:ext cx="3432175" cy="884858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>
                <a:lnSpc>
                  <a:spcPts val="1680"/>
                </a:lnSpc>
              </a:pPr>
              <a:r>
                <a:rPr sz="1400" spc="-5" dirty="0">
                  <a:latin typeface="+mj-lt"/>
                  <a:cs typeface="Century Gothic"/>
                </a:rPr>
                <a:t>Стоимость выполненных,</a:t>
              </a:r>
              <a:r>
                <a:rPr sz="1400" spc="-40" dirty="0">
                  <a:latin typeface="+mj-lt"/>
                  <a:cs typeface="Century Gothic"/>
                </a:rPr>
                <a:t> </a:t>
              </a:r>
              <a:r>
                <a:rPr sz="1400" dirty="0">
                  <a:latin typeface="+mj-lt"/>
                  <a:cs typeface="Century Gothic"/>
                </a:rPr>
                <a:t>принятых</a:t>
              </a:r>
            </a:p>
            <a:p>
              <a:pPr marL="12700" marR="5080">
                <a:lnSpc>
                  <a:spcPts val="1650"/>
                </a:lnSpc>
                <a:spcBef>
                  <a:spcPts val="125"/>
                </a:spcBef>
              </a:pPr>
              <a:r>
                <a:rPr sz="1400" spc="20" dirty="0">
                  <a:latin typeface="+mj-lt"/>
                  <a:cs typeface="Century Gothic"/>
                </a:rPr>
                <a:t>заказчиком </a:t>
              </a:r>
              <a:r>
                <a:rPr sz="1400" spc="15" dirty="0">
                  <a:latin typeface="+mj-lt"/>
                  <a:cs typeface="Century Gothic"/>
                </a:rPr>
                <a:t>и </a:t>
              </a:r>
              <a:r>
                <a:rPr sz="1400" spc="10" dirty="0">
                  <a:latin typeface="+mj-lt"/>
                  <a:cs typeface="Century Gothic"/>
                </a:rPr>
                <a:t>подлежащих </a:t>
              </a:r>
              <a:r>
                <a:rPr sz="1400" spc="-10" dirty="0">
                  <a:latin typeface="+mj-lt"/>
                  <a:cs typeface="Century Gothic"/>
                </a:rPr>
                <a:t>оплате </a:t>
              </a:r>
              <a:r>
                <a:rPr sz="1400" spc="10" dirty="0">
                  <a:latin typeface="+mj-lt"/>
                  <a:cs typeface="Century Gothic"/>
                </a:rPr>
                <a:t>в  </a:t>
              </a:r>
              <a:r>
                <a:rPr sz="1400" spc="-5" dirty="0">
                  <a:latin typeface="+mj-lt"/>
                  <a:cs typeface="Century Gothic"/>
                </a:rPr>
                <a:t>отчетном</a:t>
              </a:r>
              <a:r>
                <a:rPr sz="1400" spc="-10" dirty="0">
                  <a:latin typeface="+mj-lt"/>
                  <a:cs typeface="Century Gothic"/>
                </a:rPr>
                <a:t> </a:t>
              </a:r>
              <a:r>
                <a:rPr sz="1400" spc="10" dirty="0">
                  <a:latin typeface="+mj-lt"/>
                  <a:cs typeface="Century Gothic"/>
                </a:rPr>
                <a:t>периоде</a:t>
              </a:r>
              <a:r>
                <a:rPr sz="1400" spc="-130" dirty="0">
                  <a:latin typeface="+mj-lt"/>
                  <a:cs typeface="Century Gothic"/>
                </a:rPr>
                <a:t> </a:t>
              </a:r>
              <a:r>
                <a:rPr sz="1400" spc="10" dirty="0">
                  <a:latin typeface="+mj-lt"/>
                  <a:cs typeface="Century Gothic"/>
                </a:rPr>
                <a:t>работ</a:t>
              </a:r>
              <a:r>
                <a:rPr sz="1400" spc="-45" dirty="0">
                  <a:latin typeface="+mj-lt"/>
                  <a:cs typeface="Century Gothic"/>
                </a:rPr>
                <a:t> </a:t>
              </a:r>
              <a:r>
                <a:rPr sz="1400" dirty="0">
                  <a:latin typeface="+mj-lt"/>
                  <a:cs typeface="Century Gothic"/>
                </a:rPr>
                <a:t>по</a:t>
              </a:r>
              <a:r>
                <a:rPr sz="1400" spc="-60" dirty="0">
                  <a:latin typeface="+mj-lt"/>
                  <a:cs typeface="Century Gothic"/>
                </a:rPr>
                <a:t> </a:t>
              </a:r>
              <a:r>
                <a:rPr sz="1400" spc="5" dirty="0">
                  <a:latin typeface="+mj-lt"/>
                  <a:cs typeface="Century Gothic"/>
                </a:rPr>
                <a:t>объекту</a:t>
              </a:r>
              <a:r>
                <a:rPr sz="1400" spc="-114" dirty="0">
                  <a:latin typeface="+mj-lt"/>
                  <a:cs typeface="Century Gothic"/>
                </a:rPr>
                <a:t> </a:t>
              </a:r>
              <a:r>
                <a:rPr sz="1400" spc="10" dirty="0">
                  <a:latin typeface="+mj-lt"/>
                  <a:cs typeface="Century Gothic"/>
                </a:rPr>
                <a:t>в  </a:t>
              </a:r>
              <a:r>
                <a:rPr sz="1400" spc="-5" dirty="0">
                  <a:latin typeface="+mj-lt"/>
                  <a:cs typeface="Century Gothic"/>
                </a:rPr>
                <a:t>целом.</a:t>
              </a:r>
              <a:endParaRPr sz="1400" dirty="0">
                <a:latin typeface="+mj-lt"/>
                <a:cs typeface="Century Gothic"/>
              </a:endParaRPr>
            </a:p>
          </p:txBody>
        </p:sp>
        <p:sp>
          <p:nvSpPr>
            <p:cNvPr id="33" name="object 33"/>
            <p:cNvSpPr txBox="1"/>
            <p:nvPr/>
          </p:nvSpPr>
          <p:spPr>
            <a:xfrm>
              <a:off x="1452352" y="6640440"/>
              <a:ext cx="436245" cy="454025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34290" algn="ctr"/>
              <a:r>
                <a:rPr sz="1100" spc="5" dirty="0">
                  <a:latin typeface="+mj-lt"/>
                  <a:cs typeface="Century Gothic"/>
                </a:rPr>
                <a:t>вр</a:t>
              </a:r>
              <a:endParaRPr sz="1100" dirty="0">
                <a:latin typeface="+mj-lt"/>
                <a:cs typeface="Century Gothic"/>
              </a:endParaRPr>
            </a:p>
            <a:p>
              <a:pPr algn="ctr">
                <a:spcBef>
                  <a:spcPts val="5"/>
                </a:spcBef>
                <a:tabLst>
                  <a:tab pos="343535" algn="l"/>
                </a:tabLst>
              </a:pPr>
              <a:r>
                <a:rPr lang="ru-RU" sz="2700" b="1" baseline="1543" dirty="0" smtClean="0">
                  <a:latin typeface="+mj-lt"/>
                  <a:cs typeface="Century Gothic"/>
                </a:rPr>
                <a:t>Ц</a:t>
              </a:r>
              <a:r>
                <a:rPr sz="2700" b="1" baseline="1543" dirty="0">
                  <a:latin typeface="+mj-lt"/>
                  <a:cs typeface="Century Gothic"/>
                </a:rPr>
                <a:t>	</a:t>
              </a:r>
              <a:r>
                <a:rPr sz="1550" spc="5" dirty="0">
                  <a:latin typeface="+mj-lt"/>
                  <a:cs typeface="Century Gothic"/>
                </a:rPr>
                <a:t>-</a:t>
              </a:r>
              <a:endParaRPr sz="1550" dirty="0">
                <a:latin typeface="+mj-lt"/>
                <a:cs typeface="Century Gothic"/>
              </a:endParaRPr>
            </a:p>
          </p:txBody>
        </p:sp>
      </p:grpSp>
      <p:grpSp>
        <p:nvGrpSpPr>
          <p:cNvPr id="7" name="Группа 6"/>
          <p:cNvGrpSpPr/>
          <p:nvPr/>
        </p:nvGrpSpPr>
        <p:grpSpPr>
          <a:xfrm>
            <a:off x="428673" y="4751978"/>
            <a:ext cx="1934210" cy="741556"/>
            <a:chOff x="1804987" y="1377819"/>
            <a:chExt cx="1934210" cy="741556"/>
          </a:xfrm>
        </p:grpSpPr>
        <p:sp>
          <p:nvSpPr>
            <p:cNvPr id="2" name="object 2"/>
            <p:cNvSpPr/>
            <p:nvPr/>
          </p:nvSpPr>
          <p:spPr>
            <a:xfrm>
              <a:off x="1804987" y="1509775"/>
              <a:ext cx="1934210" cy="609600"/>
            </a:xfrm>
            <a:custGeom>
              <a:avLst/>
              <a:gdLst/>
              <a:ahLst/>
              <a:cxnLst/>
              <a:rect l="l" t="t" r="r" b="b"/>
              <a:pathLst>
                <a:path w="1934210" h="609600">
                  <a:moveTo>
                    <a:pt x="0" y="101600"/>
                  </a:moveTo>
                  <a:lnTo>
                    <a:pt x="7984" y="62043"/>
                  </a:lnTo>
                  <a:lnTo>
                    <a:pt x="29759" y="29749"/>
                  </a:lnTo>
                  <a:lnTo>
                    <a:pt x="62054" y="7981"/>
                  </a:lnTo>
                  <a:lnTo>
                    <a:pt x="101600" y="0"/>
                  </a:lnTo>
                  <a:lnTo>
                    <a:pt x="1831911" y="0"/>
                  </a:lnTo>
                  <a:lnTo>
                    <a:pt x="1871487" y="7981"/>
                  </a:lnTo>
                  <a:lnTo>
                    <a:pt x="1903825" y="29749"/>
                  </a:lnTo>
                  <a:lnTo>
                    <a:pt x="1925637" y="62043"/>
                  </a:lnTo>
                  <a:lnTo>
                    <a:pt x="1933638" y="101600"/>
                  </a:lnTo>
                  <a:lnTo>
                    <a:pt x="1933638" y="507873"/>
                  </a:lnTo>
                  <a:lnTo>
                    <a:pt x="1925637" y="547449"/>
                  </a:lnTo>
                  <a:lnTo>
                    <a:pt x="1903825" y="579786"/>
                  </a:lnTo>
                  <a:lnTo>
                    <a:pt x="1871487" y="601598"/>
                  </a:lnTo>
                  <a:lnTo>
                    <a:pt x="1831911" y="609600"/>
                  </a:lnTo>
                  <a:lnTo>
                    <a:pt x="101600" y="609600"/>
                  </a:lnTo>
                  <a:lnTo>
                    <a:pt x="62054" y="601599"/>
                  </a:lnTo>
                  <a:lnTo>
                    <a:pt x="29759" y="579786"/>
                  </a:lnTo>
                  <a:lnTo>
                    <a:pt x="7984" y="547449"/>
                  </a:lnTo>
                  <a:lnTo>
                    <a:pt x="0" y="507873"/>
                  </a:lnTo>
                  <a:lnTo>
                    <a:pt x="0" y="101600"/>
                  </a:lnTo>
                  <a:close/>
                </a:path>
              </a:pathLst>
            </a:custGeom>
            <a:ln w="28575">
              <a:noFill/>
            </a:ln>
          </p:spPr>
          <p:txBody>
            <a:bodyPr wrap="square" lIns="0" tIns="0" rIns="0" bIns="0" rtlCol="0"/>
            <a:lstStyle/>
            <a:p>
              <a:endParaRPr>
                <a:solidFill>
                  <a:srgbClr val="0070C0"/>
                </a:solidFill>
                <a:latin typeface="+mj-lt"/>
              </a:endParaRPr>
            </a:p>
          </p:txBody>
        </p:sp>
        <p:sp>
          <p:nvSpPr>
            <p:cNvPr id="18" name="object 18"/>
            <p:cNvSpPr txBox="1"/>
            <p:nvPr/>
          </p:nvSpPr>
          <p:spPr>
            <a:xfrm>
              <a:off x="2710814" y="1902459"/>
              <a:ext cx="316230" cy="184666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/>
              <a:r>
                <a:rPr sz="1100" spc="5" dirty="0">
                  <a:solidFill>
                    <a:srgbClr val="0070C0"/>
                  </a:solidFill>
                  <a:latin typeface="+mj-lt"/>
                  <a:cs typeface="Century Gothic"/>
                </a:rPr>
                <a:t>i </a:t>
              </a:r>
              <a:r>
                <a:rPr baseline="-4629" dirty="0">
                  <a:solidFill>
                    <a:srgbClr val="0070C0"/>
                  </a:solidFill>
                  <a:latin typeface="+mj-lt"/>
                  <a:cs typeface="Century Gothic"/>
                </a:rPr>
                <a:t>=</a:t>
              </a:r>
              <a:r>
                <a:rPr spc="-44" baseline="-4629" dirty="0">
                  <a:solidFill>
                    <a:srgbClr val="0070C0"/>
                  </a:solidFill>
                  <a:latin typeface="+mj-lt"/>
                  <a:cs typeface="Century Gothic"/>
                </a:rPr>
                <a:t> </a:t>
              </a:r>
              <a:r>
                <a:rPr sz="1100" i="1" spc="10" dirty="0">
                  <a:solidFill>
                    <a:srgbClr val="0070C0"/>
                  </a:solidFill>
                  <a:latin typeface="+mj-lt"/>
                  <a:cs typeface="Century Gothic"/>
                </a:rPr>
                <a:t>1</a:t>
              </a:r>
              <a:endParaRPr sz="1100" dirty="0">
                <a:solidFill>
                  <a:srgbClr val="0070C0"/>
                </a:solidFill>
                <a:latin typeface="+mj-lt"/>
                <a:cs typeface="Century Gothic"/>
              </a:endParaRPr>
            </a:p>
          </p:txBody>
        </p:sp>
        <p:grpSp>
          <p:nvGrpSpPr>
            <p:cNvPr id="5" name="Группа 4"/>
            <p:cNvGrpSpPr/>
            <p:nvPr/>
          </p:nvGrpSpPr>
          <p:grpSpPr>
            <a:xfrm>
              <a:off x="2113712" y="1377819"/>
              <a:ext cx="1290638" cy="535291"/>
              <a:chOff x="2133917" y="1471296"/>
              <a:chExt cx="1290638" cy="535291"/>
            </a:xfrm>
          </p:grpSpPr>
          <p:sp>
            <p:nvSpPr>
              <p:cNvPr id="19" name="object 19"/>
              <p:cNvSpPr txBox="1"/>
              <p:nvPr/>
            </p:nvSpPr>
            <p:spPr>
              <a:xfrm>
                <a:off x="2931161" y="1504316"/>
                <a:ext cx="104775" cy="169277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pPr marL="12700"/>
                <a:r>
                  <a:rPr sz="1100" i="1" spc="15" dirty="0">
                    <a:solidFill>
                      <a:srgbClr val="0070C0"/>
                    </a:solidFill>
                    <a:latin typeface="+mj-lt"/>
                    <a:cs typeface="Century Gothic"/>
                  </a:rPr>
                  <a:t>1</a:t>
                </a:r>
                <a:endParaRPr sz="1100">
                  <a:solidFill>
                    <a:srgbClr val="0070C0"/>
                  </a:solidFill>
                  <a:latin typeface="+mj-lt"/>
                  <a:cs typeface="Century Gothic"/>
                </a:endParaRPr>
              </a:p>
            </p:txBody>
          </p:sp>
          <p:sp>
            <p:nvSpPr>
              <p:cNvPr id="20" name="object 20"/>
              <p:cNvSpPr txBox="1"/>
              <p:nvPr/>
            </p:nvSpPr>
            <p:spPr>
              <a:xfrm>
                <a:off x="2309495" y="1471296"/>
                <a:ext cx="189865" cy="169277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pPr marL="12700"/>
                <a:r>
                  <a:rPr sz="1100" spc="5" dirty="0">
                    <a:solidFill>
                      <a:srgbClr val="0070C0"/>
                    </a:solidFill>
                    <a:latin typeface="+mj-lt"/>
                    <a:cs typeface="Century Gothic"/>
                  </a:rPr>
                  <a:t>вр</a:t>
                </a:r>
                <a:endParaRPr sz="1100">
                  <a:solidFill>
                    <a:srgbClr val="0070C0"/>
                  </a:solidFill>
                  <a:latin typeface="+mj-lt"/>
                  <a:cs typeface="Century Gothic"/>
                </a:endParaRPr>
              </a:p>
            </p:txBody>
          </p:sp>
          <p:sp>
            <p:nvSpPr>
              <p:cNvPr id="21" name="object 21"/>
              <p:cNvSpPr txBox="1"/>
              <p:nvPr/>
            </p:nvSpPr>
            <p:spPr>
              <a:xfrm>
                <a:off x="2354580" y="1837310"/>
                <a:ext cx="54610" cy="169277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pPr marL="12700"/>
                <a:r>
                  <a:rPr sz="1100" spc="5" dirty="0">
                    <a:solidFill>
                      <a:srgbClr val="0070C0"/>
                    </a:solidFill>
                    <a:latin typeface="+mj-lt"/>
                    <a:cs typeface="Century Gothic"/>
                  </a:rPr>
                  <a:t>i</a:t>
                </a:r>
                <a:endParaRPr sz="1100">
                  <a:solidFill>
                    <a:srgbClr val="0070C0"/>
                  </a:solidFill>
                  <a:latin typeface="+mj-lt"/>
                  <a:cs typeface="Century Gothic"/>
                </a:endParaRPr>
              </a:p>
            </p:txBody>
          </p:sp>
          <p:sp>
            <p:nvSpPr>
              <p:cNvPr id="22" name="object 22"/>
              <p:cNvSpPr txBox="1"/>
              <p:nvPr/>
            </p:nvSpPr>
            <p:spPr>
              <a:xfrm>
                <a:off x="3234690" y="1489710"/>
                <a:ext cx="189865" cy="169277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pPr marL="12700"/>
                <a:r>
                  <a:rPr sz="1100" spc="5" dirty="0">
                    <a:solidFill>
                      <a:srgbClr val="0070C0"/>
                    </a:solidFill>
                    <a:latin typeface="+mj-lt"/>
                    <a:cs typeface="Century Gothic"/>
                  </a:rPr>
                  <a:t>вр</a:t>
                </a:r>
                <a:endParaRPr sz="1100">
                  <a:solidFill>
                    <a:srgbClr val="0070C0"/>
                  </a:solidFill>
                  <a:latin typeface="+mj-lt"/>
                  <a:cs typeface="Century Gothic"/>
                </a:endParaRPr>
              </a:p>
            </p:txBody>
          </p:sp>
          <p:sp>
            <p:nvSpPr>
              <p:cNvPr id="23" name="object 23"/>
              <p:cNvSpPr txBox="1"/>
              <p:nvPr/>
            </p:nvSpPr>
            <p:spPr>
              <a:xfrm>
                <a:off x="3260979" y="1819276"/>
                <a:ext cx="54610" cy="169277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pPr marL="12700"/>
                <a:r>
                  <a:rPr sz="1100" spc="5" dirty="0">
                    <a:solidFill>
                      <a:srgbClr val="0070C0"/>
                    </a:solidFill>
                    <a:latin typeface="+mj-lt"/>
                    <a:cs typeface="Century Gothic"/>
                  </a:rPr>
                  <a:t>i</a:t>
                </a:r>
                <a:endParaRPr sz="1100">
                  <a:solidFill>
                    <a:srgbClr val="0070C0"/>
                  </a:solidFill>
                  <a:latin typeface="+mj-lt"/>
                  <a:cs typeface="Century Gothic"/>
                </a:endParaRPr>
              </a:p>
            </p:txBody>
          </p:sp>
          <p:sp>
            <p:nvSpPr>
              <p:cNvPr id="41" name="object 41"/>
              <p:cNvSpPr txBox="1"/>
              <p:nvPr/>
            </p:nvSpPr>
            <p:spPr>
              <a:xfrm>
                <a:off x="2133917" y="1557020"/>
                <a:ext cx="1155700" cy="369332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spAutoFit/>
              </a:bodyPr>
              <a:lstStyle/>
              <a:p>
                <a:pPr marL="12700">
                  <a:tabLst>
                    <a:tab pos="390525" algn="l"/>
                  </a:tabLst>
                </a:pPr>
                <a:r>
                  <a:rPr lang="ru-RU" sz="3600" b="1" baseline="-3472" dirty="0" smtClean="0">
                    <a:solidFill>
                      <a:srgbClr val="0070C0"/>
                    </a:solidFill>
                    <a:latin typeface="+mj-lt"/>
                    <a:cs typeface="Century Gothic"/>
                  </a:rPr>
                  <a:t>Ц</a:t>
                </a:r>
                <a:r>
                  <a:rPr sz="3600" b="1" baseline="-3472" dirty="0">
                    <a:solidFill>
                      <a:srgbClr val="0070C0"/>
                    </a:solidFill>
                    <a:latin typeface="+mj-lt"/>
                    <a:cs typeface="Century Gothic"/>
                  </a:rPr>
                  <a:t>	</a:t>
                </a:r>
                <a:r>
                  <a:rPr b="1" dirty="0">
                    <a:solidFill>
                      <a:srgbClr val="0070C0"/>
                    </a:solidFill>
                    <a:latin typeface="+mj-lt"/>
                    <a:cs typeface="Century Gothic"/>
                  </a:rPr>
                  <a:t>= </a:t>
                </a:r>
                <a:r>
                  <a:rPr sz="2400" b="1" dirty="0">
                    <a:solidFill>
                      <a:srgbClr val="0070C0"/>
                    </a:solidFill>
                    <a:latin typeface="+mj-lt"/>
                    <a:cs typeface="Century Gothic"/>
                  </a:rPr>
                  <a:t>∑</a:t>
                </a:r>
                <a:r>
                  <a:rPr sz="2400" b="1" spc="-25" dirty="0">
                    <a:solidFill>
                      <a:srgbClr val="0070C0"/>
                    </a:solidFill>
                    <a:latin typeface="+mj-lt"/>
                    <a:cs typeface="Century Gothic"/>
                  </a:rPr>
                  <a:t> </a:t>
                </a:r>
                <a:r>
                  <a:rPr sz="3600" b="1" baseline="-3472" dirty="0">
                    <a:solidFill>
                      <a:srgbClr val="0070C0"/>
                    </a:solidFill>
                    <a:latin typeface="+mj-lt"/>
                    <a:cs typeface="Century Gothic"/>
                  </a:rPr>
                  <a:t>С</a:t>
                </a:r>
                <a:endParaRPr sz="3600" baseline="-3472" dirty="0">
                  <a:solidFill>
                    <a:srgbClr val="0070C0"/>
                  </a:solidFill>
                  <a:latin typeface="+mj-lt"/>
                  <a:cs typeface="Century Gothic"/>
                </a:endParaRPr>
              </a:p>
            </p:txBody>
          </p:sp>
        </p:grpSp>
      </p:grpSp>
      <p:sp>
        <p:nvSpPr>
          <p:cNvPr id="48" name="object 31"/>
          <p:cNvSpPr txBox="1"/>
          <p:nvPr/>
        </p:nvSpPr>
        <p:spPr>
          <a:xfrm>
            <a:off x="573638" y="5838991"/>
            <a:ext cx="68908" cy="1692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1100" spc="5" dirty="0" err="1" smtClean="0">
                <a:latin typeface="+mj-lt"/>
                <a:cs typeface="Century Gothic"/>
              </a:rPr>
              <a:t>i</a:t>
            </a:r>
            <a:endParaRPr sz="1100" dirty="0">
              <a:latin typeface="+mj-lt"/>
              <a:cs typeface="Century Gothic"/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6902244" y="1955570"/>
            <a:ext cx="4666361" cy="4031873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solidFill>
                  <a:srgbClr val="FF0000"/>
                </a:solidFill>
              </a:rPr>
              <a:t>Важно: </a:t>
            </a:r>
            <a:r>
              <a:rPr lang="ru-RU" sz="1600" dirty="0"/>
              <a:t>Приемка и оплата выполненных работ, в том числе их отдельных этапов, осуществляется на основании первичных учетных документов после завершения выполнения конструктивных решений (элементов), комплексов (видов) работ (этапов работ) на основании сметы контракта, графика выполнения строительно-монтажных </a:t>
            </a:r>
            <a:r>
              <a:rPr lang="ru-RU" sz="1600" dirty="0" smtClean="0"/>
              <a:t>работ. </a:t>
            </a:r>
          </a:p>
          <a:p>
            <a:pPr algn="just"/>
            <a:r>
              <a:rPr lang="ru-RU" sz="1600" dirty="0" smtClean="0"/>
              <a:t>При </a:t>
            </a:r>
            <a:r>
              <a:rPr lang="ru-RU" sz="1600" dirty="0"/>
              <a:t>приемке выполненных работ не осуществляется сопоставление технологии производства фактически выполненных работ, технологиям, принятым при разработке сметных нормативов</a:t>
            </a:r>
            <a:r>
              <a:rPr lang="ru-RU" sz="1600" dirty="0" smtClean="0"/>
              <a:t>.</a:t>
            </a:r>
          </a:p>
          <a:p>
            <a:pPr algn="just"/>
            <a:endParaRPr lang="ru-RU" sz="1600" dirty="0" smtClean="0"/>
          </a:p>
          <a:p>
            <a:pPr algn="just"/>
            <a:r>
              <a:rPr lang="ru-RU" sz="1600" dirty="0"/>
              <a:t>приказ Минстроя России № 9/</a:t>
            </a:r>
            <a:r>
              <a:rPr lang="ru-RU" sz="1600" dirty="0" err="1"/>
              <a:t>пр</a:t>
            </a:r>
            <a:r>
              <a:rPr lang="ru-RU" sz="1600" dirty="0"/>
              <a:t> от 14.01.2020</a:t>
            </a:r>
            <a:endParaRPr lang="ru-RU" sz="1600" dirty="0" smtClean="0"/>
          </a:p>
        </p:txBody>
      </p:sp>
      <p:grpSp>
        <p:nvGrpSpPr>
          <p:cNvPr id="34" name="Группа 33"/>
          <p:cNvGrpSpPr/>
          <p:nvPr/>
        </p:nvGrpSpPr>
        <p:grpSpPr>
          <a:xfrm>
            <a:off x="289907" y="140980"/>
            <a:ext cx="11902093" cy="665356"/>
            <a:chOff x="289907" y="140980"/>
            <a:chExt cx="11902093" cy="665356"/>
          </a:xfrm>
        </p:grpSpPr>
        <p:sp>
          <p:nvSpPr>
            <p:cNvPr id="8" name="object 8"/>
            <p:cNvSpPr txBox="1"/>
            <p:nvPr/>
          </p:nvSpPr>
          <p:spPr>
            <a:xfrm>
              <a:off x="1662281" y="359427"/>
              <a:ext cx="10408181" cy="307777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 algn="r"/>
              <a:r>
                <a:rPr sz="2000" b="1" cap="all" spc="-5" dirty="0">
                  <a:cs typeface="Century Gothic"/>
                </a:rPr>
                <a:t>Оплата</a:t>
              </a:r>
              <a:r>
                <a:rPr sz="2000" b="1" cap="all" spc="20" dirty="0">
                  <a:cs typeface="Century Gothic"/>
                </a:rPr>
                <a:t> </a:t>
              </a:r>
              <a:r>
                <a:rPr sz="2000" b="1" cap="all" spc="10" dirty="0">
                  <a:cs typeface="Century Gothic"/>
                </a:rPr>
                <a:t>выполненных</a:t>
              </a:r>
              <a:r>
                <a:rPr sz="2000" b="1" cap="all" spc="-175" dirty="0">
                  <a:cs typeface="Century Gothic"/>
                </a:rPr>
                <a:t> </a:t>
              </a:r>
              <a:r>
                <a:rPr sz="2000" b="1" cap="all" dirty="0">
                  <a:cs typeface="Century Gothic"/>
                </a:rPr>
                <a:t>подрядных</a:t>
              </a:r>
              <a:r>
                <a:rPr sz="2000" b="1" cap="all" spc="-20" dirty="0">
                  <a:cs typeface="Century Gothic"/>
                </a:rPr>
                <a:t> </a:t>
              </a:r>
              <a:r>
                <a:rPr sz="2000" b="1" cap="all" spc="5" dirty="0">
                  <a:cs typeface="Century Gothic"/>
                </a:rPr>
                <a:t>работ</a:t>
              </a:r>
              <a:r>
                <a:rPr sz="2000" b="1" cap="all" spc="-50" dirty="0">
                  <a:cs typeface="Century Gothic"/>
                </a:rPr>
                <a:t> </a:t>
              </a:r>
              <a:r>
                <a:rPr sz="2000" b="1" cap="all" spc="5" dirty="0">
                  <a:cs typeface="Century Gothic"/>
                </a:rPr>
                <a:t>на</a:t>
              </a:r>
              <a:r>
                <a:rPr sz="2000" b="1" cap="all" spc="-60" dirty="0">
                  <a:cs typeface="Century Gothic"/>
                </a:rPr>
                <a:t> </a:t>
              </a:r>
              <a:r>
                <a:rPr sz="2000" b="1" cap="all" spc="15" dirty="0">
                  <a:cs typeface="Century Gothic"/>
                </a:rPr>
                <a:t>основе</a:t>
              </a:r>
              <a:r>
                <a:rPr sz="2000" b="1" cap="all" spc="-70" dirty="0">
                  <a:cs typeface="Century Gothic"/>
                </a:rPr>
                <a:t> </a:t>
              </a:r>
              <a:r>
                <a:rPr sz="2000" b="1" cap="all" spc="10" dirty="0">
                  <a:cs typeface="Century Gothic"/>
                </a:rPr>
                <a:t>сметы</a:t>
              </a:r>
              <a:r>
                <a:rPr sz="2000" b="1" cap="all" spc="-110" dirty="0">
                  <a:cs typeface="Century Gothic"/>
                </a:rPr>
                <a:t> </a:t>
              </a:r>
              <a:r>
                <a:rPr sz="2000" b="1" cap="all" spc="5" dirty="0">
                  <a:cs typeface="Century Gothic"/>
                </a:rPr>
                <a:t>контракта</a:t>
              </a:r>
              <a:endParaRPr sz="2000" b="1" cap="all" dirty="0">
                <a:cs typeface="Century Gothic"/>
              </a:endParaRPr>
            </a:p>
          </p:txBody>
        </p:sp>
        <p:pic>
          <p:nvPicPr>
            <p:cNvPr id="39" name="Рисунок 3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9907" y="140980"/>
              <a:ext cx="1360639" cy="548978"/>
            </a:xfrm>
            <a:prstGeom prst="rect">
              <a:avLst/>
            </a:prstGeom>
          </p:spPr>
        </p:pic>
        <p:cxnSp>
          <p:nvCxnSpPr>
            <p:cNvPr id="4" name="Прямая соединительная линия 3"/>
            <p:cNvCxnSpPr/>
            <p:nvPr/>
          </p:nvCxnSpPr>
          <p:spPr>
            <a:xfrm>
              <a:off x="1838171" y="801990"/>
              <a:ext cx="10353829" cy="4346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69348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0" y="683176"/>
            <a:ext cx="12192000" cy="6189372"/>
          </a:xfrm>
          <a:prstGeom prst="rect">
            <a:avLst/>
          </a:prstGeom>
          <a:gradFill flip="none" rotWithShape="1">
            <a:gsLst>
              <a:gs pos="46000">
                <a:schemeClr val="bg1"/>
              </a:gs>
              <a:gs pos="100000">
                <a:srgbClr val="CCDDED">
                  <a:alpha val="23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655955" lvl="0" indent="-958215" algn="just">
              <a:lnSpc>
                <a:spcPct val="89100"/>
              </a:lnSpc>
            </a:pPr>
            <a:endParaRPr lang="ru-RU" sz="2000" spc="-5" dirty="0">
              <a:solidFill>
                <a:prstClr val="black"/>
              </a:solidFill>
              <a:latin typeface="Century Gothic"/>
              <a:cs typeface="Century Gothic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17</a:t>
            </a:fld>
            <a:endParaRPr lang="ru-RU"/>
          </a:p>
        </p:txBody>
      </p:sp>
      <p:grpSp>
        <p:nvGrpSpPr>
          <p:cNvPr id="7" name="Группа 6"/>
          <p:cNvGrpSpPr/>
          <p:nvPr/>
        </p:nvGrpSpPr>
        <p:grpSpPr>
          <a:xfrm>
            <a:off x="289907" y="140980"/>
            <a:ext cx="11902093" cy="665356"/>
            <a:chOff x="289907" y="140980"/>
            <a:chExt cx="11902093" cy="665356"/>
          </a:xfrm>
        </p:grpSpPr>
        <p:sp>
          <p:nvSpPr>
            <p:cNvPr id="8" name="object 8"/>
            <p:cNvSpPr txBox="1"/>
            <p:nvPr/>
          </p:nvSpPr>
          <p:spPr>
            <a:xfrm>
              <a:off x="1662281" y="359427"/>
              <a:ext cx="10408181" cy="307777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 algn="r"/>
              <a:r>
                <a:rPr lang="ru-RU" sz="2000" b="1" cap="all" spc="-5" dirty="0" smtClean="0">
                  <a:cs typeface="Century Gothic"/>
                </a:rPr>
                <a:t>Порядок определения </a:t>
              </a:r>
              <a:r>
                <a:rPr lang="ru-RU" sz="2000" b="1" cap="all" spc="-5" dirty="0" err="1" smtClean="0">
                  <a:cs typeface="Century Gothic"/>
                </a:rPr>
                <a:t>нмцк</a:t>
              </a:r>
              <a:r>
                <a:rPr lang="ru-RU" sz="2000" b="1" cap="all" spc="-5" dirty="0" smtClean="0">
                  <a:cs typeface="Century Gothic"/>
                </a:rPr>
                <a:t> на заключение </a:t>
              </a:r>
              <a:r>
                <a:rPr sz="2000" b="1" cap="all" spc="5" dirty="0" err="1" smtClean="0">
                  <a:cs typeface="Century Gothic"/>
                </a:rPr>
                <a:t>контракт</a:t>
              </a:r>
              <a:r>
                <a:rPr lang="ru-RU" sz="2000" b="1" cap="all" spc="5" dirty="0" err="1" smtClean="0">
                  <a:cs typeface="Century Gothic"/>
                </a:rPr>
                <a:t>ов</a:t>
              </a:r>
              <a:r>
                <a:rPr lang="ru-RU" sz="2000" b="1" cap="all" spc="5" dirty="0" smtClean="0">
                  <a:cs typeface="Century Gothic"/>
                </a:rPr>
                <a:t> «ПОД КЛЮЧ»</a:t>
              </a:r>
              <a:endParaRPr sz="2000" b="1" cap="all" dirty="0">
                <a:cs typeface="Century Gothic"/>
              </a:endParaRPr>
            </a:p>
          </p:txBody>
        </p:sp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9907" y="140980"/>
              <a:ext cx="1360639" cy="548978"/>
            </a:xfrm>
            <a:prstGeom prst="rect">
              <a:avLst/>
            </a:prstGeom>
          </p:spPr>
        </p:pic>
        <p:cxnSp>
          <p:nvCxnSpPr>
            <p:cNvPr id="10" name="Прямая соединительная линия 9"/>
            <p:cNvCxnSpPr/>
            <p:nvPr/>
          </p:nvCxnSpPr>
          <p:spPr>
            <a:xfrm>
              <a:off x="1838171" y="801990"/>
              <a:ext cx="10353829" cy="4346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Прямоугольник 10"/>
          <p:cNvSpPr/>
          <p:nvPr/>
        </p:nvSpPr>
        <p:spPr>
          <a:xfrm>
            <a:off x="970226" y="1814028"/>
            <a:ext cx="74746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Times New Roman" panose="02020603050405020304" pitchFamily="18" charset="0"/>
              </a:rPr>
              <a:t>- до </a:t>
            </a:r>
            <a:r>
              <a:rPr lang="ru-RU" dirty="0">
                <a:latin typeface="Times New Roman" panose="02020603050405020304" pitchFamily="18" charset="0"/>
              </a:rPr>
              <a:t>1 января 2024 года Правительство Российской Федерации, высшие исполнительные органы государственной власти субъектов Российской Федерации, местные администрации вправе утвердить </a:t>
            </a:r>
            <a:r>
              <a:rPr lang="ru-RU" dirty="0" smtClean="0">
                <a:latin typeface="Times New Roman" panose="02020603050405020304" pitchFamily="18" charset="0"/>
              </a:rPr>
              <a:t>перечни ОКС</a:t>
            </a:r>
            <a:endParaRPr lang="ru-RU" sz="1400" b="0" dirty="0">
              <a:effectLst/>
              <a:latin typeface="Verdana" panose="020B060403050404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970226" y="3100778"/>
            <a:ext cx="747465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Times New Roman" panose="02020603050405020304" pitchFamily="18" charset="0"/>
              </a:rPr>
              <a:t> - в отношении ОКС, включенных в перечень предметом </a:t>
            </a:r>
            <a:r>
              <a:rPr lang="ru-RU" dirty="0">
                <a:latin typeface="Times New Roman" panose="02020603050405020304" pitchFamily="18" charset="0"/>
              </a:rPr>
              <a:t>контракта может быть одновременно подготовка проектной документации и (или) выполнение инженерных изысканий, выполнение работ по строительству, реконструкции и (или) капитальному ремонту объекта капитального строительства.</a:t>
            </a:r>
            <a:endParaRPr lang="ru-RU" sz="1400" b="0" dirty="0">
              <a:effectLst/>
              <a:latin typeface="Verdana" panose="020B060403050404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970225" y="4941526"/>
            <a:ext cx="747465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Times New Roman" panose="02020603050405020304" pitchFamily="18" charset="0"/>
              </a:rPr>
              <a:t>- наряду </a:t>
            </a:r>
            <a:r>
              <a:rPr lang="ru-RU" dirty="0">
                <a:latin typeface="Times New Roman" panose="02020603050405020304" pitchFamily="18" charset="0"/>
              </a:rPr>
              <a:t>с подготовкой проектной документации и (или) выполнением инженерных изысканий, выполнением работ по строительству, реконструкции и (или) капитальному ремонту объекта капитального строительства может являться поставка данного оборудования.</a:t>
            </a:r>
            <a:endParaRPr lang="ru-RU" sz="1400" b="0" dirty="0">
              <a:effectLst/>
              <a:latin typeface="Verdana" panose="020B060403050404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83494" y="1030374"/>
            <a:ext cx="103357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u="sng" dirty="0"/>
              <a:t>Статья 110.2. Федерального </a:t>
            </a:r>
            <a:r>
              <a:rPr lang="ru-RU" b="1" u="sng" dirty="0" smtClean="0"/>
              <a:t>закона от </a:t>
            </a:r>
            <a:r>
              <a:rPr lang="ru-RU" b="1" u="sng" dirty="0"/>
              <a:t>5 апреля 2013 г. № </a:t>
            </a:r>
            <a:r>
              <a:rPr lang="ru-RU" b="1" u="sng" dirty="0" smtClean="0"/>
              <a:t>44-ФЗ   </a:t>
            </a:r>
            <a:r>
              <a:rPr lang="ru-RU" b="1" u="sng" dirty="0"/>
              <a:t>	   </a:t>
            </a:r>
          </a:p>
        </p:txBody>
      </p:sp>
    </p:spTree>
    <p:extLst>
      <p:ext uri="{BB962C8B-B14F-4D97-AF65-F5344CB8AC3E}">
        <p14:creationId xmlns:p14="http://schemas.microsoft.com/office/powerpoint/2010/main" val="22711251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15587" y="801992"/>
            <a:ext cx="12192000" cy="6056009"/>
          </a:xfrm>
          <a:prstGeom prst="rect">
            <a:avLst/>
          </a:prstGeom>
          <a:gradFill flip="none" rotWithShape="1">
            <a:gsLst>
              <a:gs pos="46000">
                <a:schemeClr val="bg1"/>
              </a:gs>
              <a:gs pos="100000">
                <a:srgbClr val="CCDDED">
                  <a:alpha val="23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655955" lvl="0" indent="-958215" algn="just">
              <a:lnSpc>
                <a:spcPct val="89100"/>
              </a:lnSpc>
            </a:pPr>
            <a:endParaRPr lang="ru-RU" sz="2000" spc="-5" dirty="0">
              <a:solidFill>
                <a:prstClr val="black"/>
              </a:solidFill>
              <a:latin typeface="Century Gothic"/>
              <a:cs typeface="Century Gothic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18</a:t>
            </a:fld>
            <a:endParaRPr lang="ru-RU"/>
          </a:p>
        </p:txBody>
      </p:sp>
      <p:grpSp>
        <p:nvGrpSpPr>
          <p:cNvPr id="7" name="Группа 6"/>
          <p:cNvGrpSpPr/>
          <p:nvPr/>
        </p:nvGrpSpPr>
        <p:grpSpPr>
          <a:xfrm>
            <a:off x="289907" y="140980"/>
            <a:ext cx="11902093" cy="665356"/>
            <a:chOff x="289907" y="140980"/>
            <a:chExt cx="11902093" cy="665356"/>
          </a:xfrm>
        </p:grpSpPr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9907" y="140980"/>
              <a:ext cx="1360639" cy="548978"/>
            </a:xfrm>
            <a:prstGeom prst="rect">
              <a:avLst/>
            </a:prstGeom>
          </p:spPr>
        </p:pic>
        <p:cxnSp>
          <p:nvCxnSpPr>
            <p:cNvPr id="10" name="Прямая соединительная линия 9"/>
            <p:cNvCxnSpPr/>
            <p:nvPr/>
          </p:nvCxnSpPr>
          <p:spPr>
            <a:xfrm>
              <a:off x="1838171" y="801990"/>
              <a:ext cx="10353829" cy="4346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Прямоугольник 2"/>
          <p:cNvSpPr/>
          <p:nvPr/>
        </p:nvSpPr>
        <p:spPr>
          <a:xfrm>
            <a:off x="970226" y="4449775"/>
            <a:ext cx="7353301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ru-RU" b="1" dirty="0" smtClean="0">
                <a:solidFill>
                  <a:srgbClr val="002060"/>
                </a:solidFill>
              </a:rPr>
              <a:t>- Порядок </a:t>
            </a:r>
            <a:r>
              <a:rPr lang="ru-RU" b="1" dirty="0">
                <a:solidFill>
                  <a:srgbClr val="002060"/>
                </a:solidFill>
              </a:rPr>
              <a:t>определения начальной (максимальной) цены </a:t>
            </a:r>
            <a:r>
              <a:rPr lang="ru-RU" b="1" dirty="0" smtClean="0">
                <a:solidFill>
                  <a:srgbClr val="002060"/>
                </a:solidFill>
              </a:rPr>
              <a:t>  контракта</a:t>
            </a:r>
            <a:r>
              <a:rPr lang="ru-RU" b="1" dirty="0">
                <a:solidFill>
                  <a:srgbClr val="002060"/>
                </a:solidFill>
              </a:rPr>
              <a:t>, цены такого контракта, заключаемого с единственным поставщиком (подрядчиком, исполнителем)</a:t>
            </a:r>
          </a:p>
          <a:p>
            <a:pPr>
              <a:spcBef>
                <a:spcPts val="1200"/>
              </a:spcBef>
            </a:pPr>
            <a:r>
              <a:rPr lang="ru-RU" b="1" dirty="0" smtClean="0">
                <a:solidFill>
                  <a:srgbClr val="002060"/>
                </a:solidFill>
              </a:rPr>
              <a:t>- Методика </a:t>
            </a:r>
            <a:r>
              <a:rPr lang="ru-RU" b="1" dirty="0">
                <a:solidFill>
                  <a:srgbClr val="002060"/>
                </a:solidFill>
              </a:rPr>
              <a:t>составления сметы такого контракта</a:t>
            </a:r>
          </a:p>
          <a:p>
            <a:pPr>
              <a:spcBef>
                <a:spcPts val="1200"/>
              </a:spcBef>
            </a:pPr>
            <a:r>
              <a:rPr lang="ru-RU" b="1" dirty="0" smtClean="0">
                <a:solidFill>
                  <a:srgbClr val="002060"/>
                </a:solidFill>
              </a:rPr>
              <a:t>- Порядок </a:t>
            </a:r>
            <a:r>
              <a:rPr lang="ru-RU" b="1" dirty="0">
                <a:solidFill>
                  <a:srgbClr val="002060"/>
                </a:solidFill>
              </a:rPr>
              <a:t>изменения цены такого контракта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28031" y="941122"/>
            <a:ext cx="11463943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</a:rPr>
              <a:t>Порядок </a:t>
            </a:r>
            <a:r>
              <a:rPr lang="ru-RU" b="1" dirty="0">
                <a:latin typeface="Times New Roman" panose="02020603050405020304" pitchFamily="18" charset="0"/>
              </a:rPr>
              <a:t>определения начальной (максимальной) цены контракта, предметом которого одновременно являются подготовка проектной документации и (или) выполнение инженерных изысканий, выполнение работ по строительству, реконструкции и (или) капитальному ремонту объекта капитального строительства, включенного в перечни объектов капитального строительства, утвержденных Правительством Российской Федерации, высшими исполнительными органами государственной власти субъектов Российской Федерации, местными администрациями, цены такого контракта, заключаемого с единственным поставщиком (подрядчиком, исполнителем), методики составления сметы такого контракта, порядка изменения цены такого контракта в случаях, предусмотренных подпунктом </a:t>
            </a:r>
            <a:r>
              <a:rPr lang="ru-RU" b="1" dirty="0" smtClean="0">
                <a:latin typeface="Times New Roman" panose="02020603050405020304" pitchFamily="18" charset="0"/>
              </a:rPr>
              <a:t>«а» </a:t>
            </a:r>
            <a:r>
              <a:rPr lang="ru-RU" b="1" dirty="0">
                <a:latin typeface="Times New Roman" panose="02020603050405020304" pitchFamily="18" charset="0"/>
              </a:rPr>
              <a:t>пункта 1 и пунктом 2 части 62 статьи 112 Федерального закона от 5 апреля 2013 г. N 44-ФЗ </a:t>
            </a:r>
            <a:r>
              <a:rPr lang="ru-RU" b="1" dirty="0" smtClean="0">
                <a:latin typeface="Times New Roman" panose="02020603050405020304" pitchFamily="18" charset="0"/>
              </a:rPr>
              <a:t>«О </a:t>
            </a:r>
            <a:r>
              <a:rPr lang="ru-RU" b="1" dirty="0">
                <a:latin typeface="Times New Roman" panose="02020603050405020304" pitchFamily="18" charset="0"/>
              </a:rPr>
              <a:t>контрактной системе в сфере закупок товаров, работ, услуг для обеспечения государственных и муниципальных </a:t>
            </a:r>
            <a:r>
              <a:rPr lang="ru-RU" b="1" dirty="0" smtClean="0">
                <a:latin typeface="Times New Roman" panose="02020603050405020304" pitchFamily="18" charset="0"/>
              </a:rPr>
              <a:t>нужд». </a:t>
            </a:r>
          </a:p>
          <a:p>
            <a:pPr algn="ctr"/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Утверждены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приказом Минстроя России от 30.03.2020 № 175/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зарегистрирован в Минюсте России 20.04.2020 № 58135, вступил в силу с 1 мая 2020 г.</a:t>
            </a:r>
            <a:endParaRPr lang="ru-RU" sz="12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ru-RU" sz="1400" b="0" dirty="0"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51080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15587" y="801992"/>
            <a:ext cx="12192000" cy="6056009"/>
          </a:xfrm>
          <a:prstGeom prst="rect">
            <a:avLst/>
          </a:prstGeom>
          <a:gradFill flip="none" rotWithShape="1">
            <a:gsLst>
              <a:gs pos="46000">
                <a:schemeClr val="bg1"/>
              </a:gs>
              <a:gs pos="100000">
                <a:srgbClr val="CCDDED">
                  <a:alpha val="23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655955" lvl="0" indent="-958215" algn="just">
              <a:lnSpc>
                <a:spcPct val="89100"/>
              </a:lnSpc>
            </a:pPr>
            <a:endParaRPr lang="ru-RU" sz="2000" spc="-5" dirty="0">
              <a:solidFill>
                <a:prstClr val="black"/>
              </a:solidFill>
              <a:latin typeface="Century Gothic"/>
              <a:cs typeface="Century Gothic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19</a:t>
            </a:fld>
            <a:endParaRPr lang="ru-RU"/>
          </a:p>
        </p:txBody>
      </p:sp>
      <p:grpSp>
        <p:nvGrpSpPr>
          <p:cNvPr id="7" name="Группа 6"/>
          <p:cNvGrpSpPr/>
          <p:nvPr/>
        </p:nvGrpSpPr>
        <p:grpSpPr>
          <a:xfrm>
            <a:off x="289907" y="140980"/>
            <a:ext cx="11902093" cy="665356"/>
            <a:chOff x="289907" y="140980"/>
            <a:chExt cx="11902093" cy="665356"/>
          </a:xfrm>
        </p:grpSpPr>
        <p:sp>
          <p:nvSpPr>
            <p:cNvPr id="8" name="object 8"/>
            <p:cNvSpPr txBox="1"/>
            <p:nvPr/>
          </p:nvSpPr>
          <p:spPr>
            <a:xfrm>
              <a:off x="1662281" y="359427"/>
              <a:ext cx="10408181" cy="307777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 algn="r"/>
              <a:r>
                <a:rPr lang="ru-RU" sz="2000" b="1" cap="all" spc="-5" dirty="0" smtClean="0">
                  <a:cs typeface="Century Gothic"/>
                </a:rPr>
                <a:t>Порядок определения </a:t>
              </a:r>
              <a:r>
                <a:rPr lang="ru-RU" sz="2000" b="1" cap="all" spc="-5" dirty="0" err="1" smtClean="0">
                  <a:cs typeface="Century Gothic"/>
                </a:rPr>
                <a:t>нмцк</a:t>
              </a:r>
              <a:r>
                <a:rPr lang="ru-RU" sz="2000" b="1" cap="all" spc="-5" dirty="0" smtClean="0">
                  <a:cs typeface="Century Gothic"/>
                </a:rPr>
                <a:t> на заключение </a:t>
              </a:r>
              <a:r>
                <a:rPr sz="2000" b="1" cap="all" spc="5" dirty="0" err="1" smtClean="0">
                  <a:cs typeface="Century Gothic"/>
                </a:rPr>
                <a:t>контракт</a:t>
              </a:r>
              <a:r>
                <a:rPr lang="ru-RU" sz="2000" b="1" cap="all" spc="5" dirty="0" smtClean="0">
                  <a:cs typeface="Century Gothic"/>
                </a:rPr>
                <a:t>а «ПОД КЛЮЧ»</a:t>
              </a:r>
              <a:endParaRPr sz="2000" b="1" cap="all" dirty="0">
                <a:cs typeface="Century Gothic"/>
              </a:endParaRPr>
            </a:p>
          </p:txBody>
        </p:sp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9907" y="140980"/>
              <a:ext cx="1360639" cy="548978"/>
            </a:xfrm>
            <a:prstGeom prst="rect">
              <a:avLst/>
            </a:prstGeom>
          </p:spPr>
        </p:pic>
        <p:cxnSp>
          <p:nvCxnSpPr>
            <p:cNvPr id="10" name="Прямая соединительная линия 9"/>
            <p:cNvCxnSpPr/>
            <p:nvPr/>
          </p:nvCxnSpPr>
          <p:spPr>
            <a:xfrm>
              <a:off x="1838171" y="801990"/>
              <a:ext cx="10353829" cy="4346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Прямоугольник 1"/>
          <p:cNvSpPr/>
          <p:nvPr/>
        </p:nvSpPr>
        <p:spPr>
          <a:xfrm>
            <a:off x="683548" y="1588054"/>
            <a:ext cx="8618393" cy="3939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ru-RU" sz="2000" b="1" u="sng" spc="15" dirty="0"/>
              <a:t>При определении НМЦК используются:</a:t>
            </a:r>
          </a:p>
          <a:p>
            <a:pPr algn="just">
              <a:lnSpc>
                <a:spcPct val="100000"/>
              </a:lnSpc>
            </a:pPr>
            <a:r>
              <a:rPr lang="ru-RU" spc="15" dirty="0"/>
              <a:t> </a:t>
            </a:r>
          </a:p>
          <a:p>
            <a:pPr marL="342900" indent="-342900" algn="just">
              <a:lnSpc>
                <a:spcPct val="100000"/>
              </a:lnSpc>
              <a:spcBef>
                <a:spcPts val="1200"/>
              </a:spcBef>
              <a:buFontTx/>
              <a:buChar char="-"/>
            </a:pPr>
            <a:r>
              <a:rPr lang="ru-RU" b="1" spc="15" dirty="0" smtClean="0">
                <a:solidFill>
                  <a:srgbClr val="002060"/>
                </a:solidFill>
              </a:rPr>
              <a:t>Нормативы цены строительства</a:t>
            </a:r>
            <a:endParaRPr lang="ru-RU" b="1" spc="15" dirty="0">
              <a:solidFill>
                <a:srgbClr val="002060"/>
              </a:solidFill>
            </a:endParaRPr>
          </a:p>
          <a:p>
            <a:pPr marL="342900" indent="-342900" algn="just">
              <a:spcBef>
                <a:spcPts val="1200"/>
              </a:spcBef>
              <a:buFontTx/>
              <a:buChar char="-"/>
            </a:pPr>
            <a:r>
              <a:rPr lang="ru-RU" b="1" spc="15" dirty="0">
                <a:solidFill>
                  <a:srgbClr val="002060"/>
                </a:solidFill>
              </a:rPr>
              <a:t>Стоимостные показатели </a:t>
            </a:r>
            <a:r>
              <a:rPr lang="ru-RU" b="1" spc="15" dirty="0" smtClean="0">
                <a:solidFill>
                  <a:srgbClr val="002060"/>
                </a:solidFill>
              </a:rPr>
              <a:t>объектов-аналогов</a:t>
            </a:r>
          </a:p>
          <a:p>
            <a:pPr marL="342900" indent="-342900" algn="just">
              <a:spcBef>
                <a:spcPts val="1200"/>
              </a:spcBef>
              <a:buFontTx/>
              <a:buChar char="-"/>
            </a:pPr>
            <a:r>
              <a:rPr lang="ru-RU" b="1" spc="15" dirty="0">
                <a:solidFill>
                  <a:srgbClr val="002060"/>
                </a:solidFill>
              </a:rPr>
              <a:t>Стоимостные показатели конструктивных решений-аналогов</a:t>
            </a:r>
          </a:p>
          <a:p>
            <a:pPr marL="342900" indent="-342900" algn="just">
              <a:lnSpc>
                <a:spcPct val="100000"/>
              </a:lnSpc>
              <a:spcBef>
                <a:spcPts val="1200"/>
              </a:spcBef>
              <a:buFontTx/>
              <a:buChar char="-"/>
            </a:pPr>
            <a:r>
              <a:rPr lang="ru-RU" b="1" spc="15" dirty="0" smtClean="0">
                <a:solidFill>
                  <a:srgbClr val="002060"/>
                </a:solidFill>
              </a:rPr>
              <a:t>Индексы </a:t>
            </a:r>
            <a:r>
              <a:rPr lang="ru-RU" b="1" spc="15" dirty="0">
                <a:solidFill>
                  <a:srgbClr val="002060"/>
                </a:solidFill>
              </a:rPr>
              <a:t>цен на продукцию (затраты, услуги) инвестиционного назначения по видам экономической деятельности (Строительство), публикуемые Росстатом (индексы фактической инфляции);</a:t>
            </a:r>
          </a:p>
          <a:p>
            <a:pPr marL="342900" indent="-342900" algn="just">
              <a:lnSpc>
                <a:spcPct val="100000"/>
              </a:lnSpc>
              <a:spcBef>
                <a:spcPts val="1200"/>
              </a:spcBef>
              <a:buFontTx/>
              <a:buChar char="-"/>
            </a:pPr>
            <a:r>
              <a:rPr lang="ru-RU" b="1" spc="15" dirty="0">
                <a:solidFill>
                  <a:srgbClr val="002060"/>
                </a:solidFill>
              </a:rPr>
              <a:t>Индексы-дефляторы Министерства экономического развития Российской Федерации по строке «Инвестиции в основной капитал (капитальные вложения)» (индексы прогнозной инфляции) </a:t>
            </a:r>
            <a:endParaRPr lang="ru-RU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05154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>
            <a:off x="-207" y="801990"/>
            <a:ext cx="12192000" cy="6056009"/>
          </a:xfrm>
          <a:prstGeom prst="rect">
            <a:avLst/>
          </a:prstGeom>
          <a:gradFill flip="none" rotWithShape="1">
            <a:gsLst>
              <a:gs pos="46000">
                <a:schemeClr val="bg1"/>
              </a:gs>
              <a:gs pos="100000">
                <a:srgbClr val="CCDDED">
                  <a:alpha val="23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655955" lvl="0" indent="-958215" algn="just">
              <a:lnSpc>
                <a:spcPct val="89100"/>
              </a:lnSpc>
            </a:pPr>
            <a:endParaRPr lang="ru-RU" sz="2000" spc="-5" dirty="0">
              <a:solidFill>
                <a:prstClr val="black"/>
              </a:solidFill>
              <a:latin typeface="Century Gothic"/>
              <a:cs typeface="Century Gothic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20</a:t>
            </a:fld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659689" y="1448786"/>
            <a:ext cx="54361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70C0"/>
                </a:solidFill>
                <a:latin typeface="Arial" panose="020B0604020202020204" pitchFamily="34" charset="0"/>
              </a:rPr>
              <a:t>НМЦК = (</a:t>
            </a:r>
            <a:r>
              <a:rPr lang="ru-RU" sz="2800" b="1" dirty="0" err="1">
                <a:solidFill>
                  <a:srgbClr val="0070C0"/>
                </a:solidFill>
                <a:latin typeface="Arial" panose="020B0604020202020204" pitchFamily="34" charset="0"/>
              </a:rPr>
              <a:t>З</a:t>
            </a:r>
            <a:r>
              <a:rPr lang="ru-RU" sz="2800" b="1" baseline="-25000" dirty="0" err="1">
                <a:solidFill>
                  <a:srgbClr val="0070C0"/>
                </a:solidFill>
                <a:latin typeface="Arial" panose="020B0604020202020204" pitchFamily="34" charset="0"/>
              </a:rPr>
              <a:t>пр</a:t>
            </a:r>
            <a:r>
              <a:rPr lang="ru-RU" sz="2800" b="1" dirty="0">
                <a:solidFill>
                  <a:srgbClr val="0070C0"/>
                </a:solidFill>
                <a:latin typeface="Arial" panose="020B0604020202020204" pitchFamily="34" charset="0"/>
              </a:rPr>
              <a:t> + З</a:t>
            </a:r>
            <a:r>
              <a:rPr lang="ru-RU" sz="2800" b="1" baseline="-25000" dirty="0">
                <a:solidFill>
                  <a:srgbClr val="0070C0"/>
                </a:solidFill>
                <a:latin typeface="Arial" panose="020B0604020202020204" pitchFamily="34" charset="0"/>
              </a:rPr>
              <a:t>об</a:t>
            </a:r>
            <a:r>
              <a:rPr lang="ru-RU" sz="2800" b="1" dirty="0">
                <a:solidFill>
                  <a:srgbClr val="0070C0"/>
                </a:solidFill>
                <a:latin typeface="Arial" panose="020B0604020202020204" pitchFamily="34" charset="0"/>
              </a:rPr>
              <a:t>) x </a:t>
            </a:r>
            <a:r>
              <a:rPr lang="ru-RU" sz="2800" b="1" dirty="0" err="1">
                <a:solidFill>
                  <a:srgbClr val="0070C0"/>
                </a:solidFill>
                <a:latin typeface="Arial" panose="020B0604020202020204" pitchFamily="34" charset="0"/>
              </a:rPr>
              <a:t>К</a:t>
            </a:r>
            <a:r>
              <a:rPr lang="ru-RU" sz="2800" b="1" baseline="-25000" dirty="0" err="1">
                <a:solidFill>
                  <a:srgbClr val="0070C0"/>
                </a:solidFill>
                <a:latin typeface="Arial" panose="020B0604020202020204" pitchFamily="34" charset="0"/>
              </a:rPr>
              <a:t>ф</a:t>
            </a:r>
            <a:r>
              <a:rPr lang="ru-RU" sz="2800" b="1" dirty="0">
                <a:solidFill>
                  <a:srgbClr val="0070C0"/>
                </a:solidFill>
                <a:latin typeface="Arial" panose="020B0604020202020204" pitchFamily="34" charset="0"/>
              </a:rPr>
              <a:t> x </a:t>
            </a:r>
            <a:r>
              <a:rPr lang="ru-RU" sz="2800" b="1" dirty="0" err="1">
                <a:solidFill>
                  <a:srgbClr val="0070C0"/>
                </a:solidFill>
                <a:latin typeface="Arial" panose="020B0604020202020204" pitchFamily="34" charset="0"/>
              </a:rPr>
              <a:t>К</a:t>
            </a:r>
            <a:r>
              <a:rPr lang="ru-RU" sz="2800" b="1" baseline="-25000" dirty="0" err="1">
                <a:solidFill>
                  <a:srgbClr val="0070C0"/>
                </a:solidFill>
                <a:latin typeface="Arial" panose="020B0604020202020204" pitchFamily="34" charset="0"/>
              </a:rPr>
              <a:t>п</a:t>
            </a:r>
            <a:r>
              <a:rPr lang="ru-RU" sz="2800" b="1" dirty="0">
                <a:solidFill>
                  <a:srgbClr val="0070C0"/>
                </a:solidFill>
                <a:latin typeface="Arial" panose="020B0604020202020204" pitchFamily="34" charset="0"/>
              </a:rPr>
              <a:t>,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8464103" y="1613633"/>
            <a:ext cx="3115525" cy="233910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Важно:</a:t>
            </a:r>
            <a:r>
              <a:rPr lang="ru-RU" dirty="0" smtClean="0">
                <a:latin typeface="Times New Roman" panose="02020603050405020304" pitchFamily="18" charset="0"/>
              </a:rPr>
              <a:t> </a:t>
            </a:r>
            <a:r>
              <a:rPr lang="ru-RU" sz="1600" dirty="0">
                <a:latin typeface="Arial" panose="020B0604020202020204" pitchFamily="34" charset="0"/>
              </a:rPr>
              <a:t>Номенклатура оборудования, учитываемого в цене контракта определяется на основании данных проектной документации объекта-аналога, а его стоимость на основании данных конъюнктурного анализа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913605" y="2413852"/>
            <a:ext cx="51821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err="1" smtClean="0">
                <a:solidFill>
                  <a:srgbClr val="0070C0"/>
                </a:solidFill>
                <a:latin typeface="Arial" panose="020B0604020202020204" pitchFamily="34" charset="0"/>
              </a:rPr>
              <a:t>З</a:t>
            </a:r>
            <a:r>
              <a:rPr lang="ru-RU" b="1" baseline="-25000" dirty="0" err="1" smtClean="0">
                <a:solidFill>
                  <a:srgbClr val="0070C0"/>
                </a:solidFill>
                <a:latin typeface="Arial" panose="020B0604020202020204" pitchFamily="34" charset="0"/>
              </a:rPr>
              <a:t>пр</a:t>
            </a:r>
            <a:r>
              <a:rPr lang="ru-RU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 </a:t>
            </a:r>
            <a:r>
              <a:rPr lang="ru-RU" b="1" dirty="0" smtClean="0">
                <a:latin typeface="+mj-lt"/>
              </a:rPr>
              <a:t>- </a:t>
            </a:r>
            <a:r>
              <a:rPr lang="ru-RU" dirty="0" smtClean="0">
                <a:latin typeface="+mj-lt"/>
              </a:rPr>
              <a:t>затраты</a:t>
            </a:r>
            <a:r>
              <a:rPr lang="ru-RU" baseline="-25000" dirty="0" smtClean="0">
                <a:latin typeface="+mj-lt"/>
              </a:rPr>
              <a:t> </a:t>
            </a:r>
            <a:r>
              <a:rPr lang="ru-RU" dirty="0">
                <a:latin typeface="+mj-lt"/>
              </a:rPr>
              <a:t>на выполнение подрядных </a:t>
            </a:r>
            <a:r>
              <a:rPr lang="ru-RU" dirty="0" smtClean="0">
                <a:latin typeface="+mj-lt"/>
              </a:rPr>
              <a:t>работ</a:t>
            </a:r>
            <a:endParaRPr lang="ru-RU" dirty="0">
              <a:latin typeface="+mj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13605" y="2875448"/>
            <a:ext cx="44032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З</a:t>
            </a:r>
            <a:r>
              <a:rPr lang="ru-RU" b="1" baseline="-25000" dirty="0" smtClean="0">
                <a:solidFill>
                  <a:srgbClr val="0070C0"/>
                </a:solidFill>
                <a:latin typeface="Arial" panose="020B0604020202020204" pitchFamily="34" charset="0"/>
              </a:rPr>
              <a:t>об </a:t>
            </a:r>
            <a:r>
              <a:rPr lang="ru-RU" dirty="0" smtClean="0">
                <a:latin typeface="+mj-lt"/>
              </a:rPr>
              <a:t>-затраты </a:t>
            </a:r>
            <a:r>
              <a:rPr lang="ru-RU" dirty="0">
                <a:latin typeface="+mj-lt"/>
              </a:rPr>
              <a:t>на поставку </a:t>
            </a:r>
            <a:r>
              <a:rPr lang="ru-RU" dirty="0" smtClean="0">
                <a:latin typeface="+mj-lt"/>
              </a:rPr>
              <a:t>оборудования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970226" y="3363803"/>
            <a:ext cx="39783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err="1" smtClean="0">
                <a:solidFill>
                  <a:srgbClr val="0070C0"/>
                </a:solidFill>
                <a:latin typeface="Arial" panose="020B0604020202020204" pitchFamily="34" charset="0"/>
              </a:rPr>
              <a:t>К</a:t>
            </a:r>
            <a:r>
              <a:rPr lang="ru-RU" b="1" baseline="-25000" dirty="0" err="1" smtClean="0">
                <a:solidFill>
                  <a:srgbClr val="0070C0"/>
                </a:solidFill>
                <a:latin typeface="Arial" panose="020B0604020202020204" pitchFamily="34" charset="0"/>
              </a:rPr>
              <a:t>ф</a:t>
            </a:r>
            <a:r>
              <a:rPr lang="ru-RU" b="1" baseline="-25000" dirty="0" smtClean="0">
                <a:solidFill>
                  <a:srgbClr val="0070C0"/>
                </a:solidFill>
                <a:latin typeface="Arial" panose="020B0604020202020204" pitchFamily="34" charset="0"/>
              </a:rPr>
              <a:t> </a:t>
            </a:r>
            <a:r>
              <a:rPr lang="ru-RU" b="1" dirty="0" smtClean="0">
                <a:solidFill>
                  <a:srgbClr val="0070C0"/>
                </a:solidFill>
                <a:latin typeface="+mj-lt"/>
              </a:rPr>
              <a:t>- </a:t>
            </a:r>
            <a:r>
              <a:rPr lang="ru-RU" dirty="0" smtClean="0">
                <a:latin typeface="+mj-lt"/>
              </a:rPr>
              <a:t>индекс фактической инфляции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970226" y="3852158"/>
            <a:ext cx="37687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err="1" smtClean="0">
                <a:solidFill>
                  <a:srgbClr val="0070C0"/>
                </a:solidFill>
                <a:latin typeface="Arial" panose="020B0604020202020204" pitchFamily="34" charset="0"/>
              </a:rPr>
              <a:t>К</a:t>
            </a:r>
            <a:r>
              <a:rPr lang="ru-RU" b="1" baseline="-25000" dirty="0" err="1" smtClean="0">
                <a:solidFill>
                  <a:srgbClr val="0070C0"/>
                </a:solidFill>
                <a:latin typeface="Arial" panose="020B0604020202020204" pitchFamily="34" charset="0"/>
              </a:rPr>
              <a:t>п</a:t>
            </a:r>
            <a:r>
              <a:rPr lang="ru-RU" b="1" baseline="-25000" dirty="0" smtClean="0">
                <a:solidFill>
                  <a:srgbClr val="0070C0"/>
                </a:solidFill>
                <a:latin typeface="Arial" panose="020B0604020202020204" pitchFamily="34" charset="0"/>
              </a:rPr>
              <a:t> </a:t>
            </a:r>
            <a:r>
              <a:rPr lang="ru-RU" dirty="0">
                <a:latin typeface="+mj-lt"/>
              </a:rPr>
              <a:t>- индекс прогнозной инфляции</a:t>
            </a:r>
          </a:p>
        </p:txBody>
      </p:sp>
      <p:sp>
        <p:nvSpPr>
          <p:cNvPr id="14" name="object 8"/>
          <p:cNvSpPr txBox="1"/>
          <p:nvPr/>
        </p:nvSpPr>
        <p:spPr>
          <a:xfrm>
            <a:off x="1783819" y="261580"/>
            <a:ext cx="10408181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r"/>
            <a:r>
              <a:rPr lang="ru-RU" sz="2000" b="1" cap="all" spc="-5" dirty="0" smtClean="0">
                <a:cs typeface="Century Gothic"/>
              </a:rPr>
              <a:t>Порядок определения </a:t>
            </a:r>
            <a:r>
              <a:rPr lang="ru-RU" sz="2000" b="1" cap="all" spc="-5" dirty="0" err="1" smtClean="0">
                <a:cs typeface="Century Gothic"/>
              </a:rPr>
              <a:t>нмцк</a:t>
            </a:r>
            <a:r>
              <a:rPr lang="ru-RU" sz="2000" b="1" cap="all" spc="-5" dirty="0" smtClean="0">
                <a:cs typeface="Century Gothic"/>
              </a:rPr>
              <a:t> на заключение </a:t>
            </a:r>
            <a:r>
              <a:rPr sz="2000" b="1" cap="all" spc="5" dirty="0" err="1" smtClean="0">
                <a:cs typeface="Century Gothic"/>
              </a:rPr>
              <a:t>контракт</a:t>
            </a:r>
            <a:r>
              <a:rPr lang="ru-RU" sz="2000" b="1" cap="all" spc="5" dirty="0" smtClean="0">
                <a:cs typeface="Century Gothic"/>
              </a:rPr>
              <a:t>а «ПОД КЛЮЧ»</a:t>
            </a:r>
            <a:endParaRPr sz="2000" b="1" cap="all" dirty="0">
              <a:cs typeface="Century Gothic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907" y="140980"/>
            <a:ext cx="1360639" cy="548978"/>
          </a:xfrm>
          <a:prstGeom prst="rect">
            <a:avLst/>
          </a:prstGeom>
        </p:spPr>
      </p:pic>
      <p:cxnSp>
        <p:nvCxnSpPr>
          <p:cNvPr id="16" name="Прямая соединительная линия 15"/>
          <p:cNvCxnSpPr/>
          <p:nvPr/>
        </p:nvCxnSpPr>
        <p:spPr>
          <a:xfrm>
            <a:off x="1838171" y="801990"/>
            <a:ext cx="10353829" cy="434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 17"/>
          <p:cNvSpPr/>
          <p:nvPr/>
        </p:nvSpPr>
        <p:spPr>
          <a:xfrm>
            <a:off x="891231" y="4545227"/>
            <a:ext cx="7495397" cy="1600438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latin typeface="Arial" panose="020B0604020202020204" pitchFamily="34" charset="0"/>
              </a:rPr>
              <a:t>В случае, если строительство планируется осуществлять более одного года, то </a:t>
            </a:r>
            <a:r>
              <a:rPr lang="ru-RU" sz="1600" b="1" dirty="0" err="1" smtClean="0">
                <a:solidFill>
                  <a:srgbClr val="0070C0"/>
                </a:solidFill>
                <a:latin typeface="Arial" panose="020B0604020202020204" pitchFamily="34" charset="0"/>
              </a:rPr>
              <a:t>К</a:t>
            </a:r>
            <a:r>
              <a:rPr lang="ru-RU" sz="1600" b="1" baseline="-25000" dirty="0" err="1" smtClean="0">
                <a:solidFill>
                  <a:srgbClr val="0070C0"/>
                </a:solidFill>
                <a:latin typeface="Arial" panose="020B0604020202020204" pitchFamily="34" charset="0"/>
              </a:rPr>
              <a:t>п</a:t>
            </a:r>
            <a:r>
              <a:rPr lang="ru-RU" sz="1600" dirty="0" smtClean="0">
                <a:solidFill>
                  <a:srgbClr val="FF0000"/>
                </a:solidFill>
                <a:latin typeface="Arial" panose="020B0604020202020204" pitchFamily="34" charset="0"/>
              </a:rPr>
              <a:t> </a:t>
            </a:r>
            <a:r>
              <a:rPr lang="ru-RU" sz="1600" dirty="0">
                <a:latin typeface="Arial" panose="020B0604020202020204" pitchFamily="34" charset="0"/>
              </a:rPr>
              <a:t>рассчитывается </a:t>
            </a:r>
            <a:r>
              <a:rPr lang="ru-RU" sz="1600" dirty="0" smtClean="0">
                <a:latin typeface="Arial" panose="020B0604020202020204" pitchFamily="34" charset="0"/>
              </a:rPr>
              <a:t>для каждого году строительства исходя из доли </a:t>
            </a:r>
            <a:r>
              <a:rPr lang="ru-RU" sz="1600" dirty="0">
                <a:latin typeface="Arial" panose="020B0604020202020204" pitchFamily="34" charset="0"/>
              </a:rPr>
              <a:t>сметной стоимости работ, подлежащих выполнению подрядчиком </a:t>
            </a:r>
            <a:r>
              <a:rPr lang="ru-RU" sz="1600" dirty="0" smtClean="0">
                <a:latin typeface="Arial" panose="020B0604020202020204" pitchFamily="34" charset="0"/>
              </a:rPr>
              <a:t>в каждом году и установленного  для этого года индекса прогнозной инфляции по формуле:</a:t>
            </a:r>
          </a:p>
          <a:p>
            <a:pPr algn="just"/>
            <a:r>
              <a:rPr lang="ru-RU" b="1" dirty="0" err="1" smtClean="0">
                <a:solidFill>
                  <a:srgbClr val="0070C0"/>
                </a:solidFill>
              </a:rPr>
              <a:t>К</a:t>
            </a:r>
            <a:r>
              <a:rPr lang="ru-RU" b="1" baseline="-25000" dirty="0" err="1" smtClean="0">
                <a:solidFill>
                  <a:srgbClr val="0070C0"/>
                </a:solidFill>
              </a:rPr>
              <a:t>п</a:t>
            </a:r>
            <a:r>
              <a:rPr lang="ru-RU" b="1" dirty="0" smtClean="0">
                <a:solidFill>
                  <a:srgbClr val="0070C0"/>
                </a:solidFill>
              </a:rPr>
              <a:t> </a:t>
            </a:r>
            <a:r>
              <a:rPr lang="ru-RU" b="1" dirty="0">
                <a:solidFill>
                  <a:srgbClr val="0070C0"/>
                </a:solidFill>
              </a:rPr>
              <a:t>= Д</a:t>
            </a:r>
            <a:r>
              <a:rPr lang="ru-RU" b="1" baseline="-25000" dirty="0">
                <a:solidFill>
                  <a:srgbClr val="0070C0"/>
                </a:solidFill>
              </a:rPr>
              <a:t>1</a:t>
            </a:r>
            <a:r>
              <a:rPr lang="ru-RU" b="1" dirty="0">
                <a:solidFill>
                  <a:srgbClr val="0070C0"/>
                </a:solidFill>
              </a:rPr>
              <a:t> x К</a:t>
            </a:r>
            <a:r>
              <a:rPr lang="ru-RU" b="1" baseline="-25000" dirty="0">
                <a:solidFill>
                  <a:srgbClr val="0070C0"/>
                </a:solidFill>
              </a:rPr>
              <a:t>1</a:t>
            </a:r>
            <a:r>
              <a:rPr lang="ru-RU" b="1" dirty="0">
                <a:solidFill>
                  <a:srgbClr val="0070C0"/>
                </a:solidFill>
              </a:rPr>
              <a:t> + Д</a:t>
            </a:r>
            <a:r>
              <a:rPr lang="ru-RU" b="1" baseline="-25000" dirty="0">
                <a:solidFill>
                  <a:srgbClr val="0070C0"/>
                </a:solidFill>
              </a:rPr>
              <a:t>2</a:t>
            </a:r>
            <a:r>
              <a:rPr lang="ru-RU" b="1" dirty="0">
                <a:solidFill>
                  <a:srgbClr val="0070C0"/>
                </a:solidFill>
              </a:rPr>
              <a:t> x К</a:t>
            </a:r>
            <a:r>
              <a:rPr lang="ru-RU" b="1" baseline="-25000" dirty="0">
                <a:solidFill>
                  <a:srgbClr val="0070C0"/>
                </a:solidFill>
              </a:rPr>
              <a:t>2</a:t>
            </a:r>
            <a:r>
              <a:rPr lang="ru-RU" b="1" dirty="0">
                <a:solidFill>
                  <a:srgbClr val="0070C0"/>
                </a:solidFill>
              </a:rPr>
              <a:t> + ... + </a:t>
            </a:r>
            <a:r>
              <a:rPr lang="ru-RU" b="1" dirty="0" err="1">
                <a:solidFill>
                  <a:srgbClr val="0070C0"/>
                </a:solidFill>
              </a:rPr>
              <a:t>Д</a:t>
            </a:r>
            <a:r>
              <a:rPr lang="ru-RU" b="1" baseline="-25000" dirty="0" err="1">
                <a:solidFill>
                  <a:srgbClr val="0070C0"/>
                </a:solidFill>
              </a:rPr>
              <a:t>i</a:t>
            </a:r>
            <a:r>
              <a:rPr lang="ru-RU" b="1" dirty="0">
                <a:solidFill>
                  <a:srgbClr val="0070C0"/>
                </a:solidFill>
              </a:rPr>
              <a:t> x </a:t>
            </a:r>
            <a:r>
              <a:rPr lang="ru-RU" b="1" dirty="0" err="1" smtClean="0">
                <a:solidFill>
                  <a:srgbClr val="0070C0"/>
                </a:solidFill>
              </a:rPr>
              <a:t>К</a:t>
            </a:r>
            <a:r>
              <a:rPr lang="ru-RU" b="1" baseline="-25000" dirty="0" err="1" smtClean="0">
                <a:solidFill>
                  <a:srgbClr val="0070C0"/>
                </a:solidFill>
              </a:rPr>
              <a:t>i</a:t>
            </a:r>
            <a:endParaRPr lang="ru-RU" sz="1600" b="1" dirty="0">
              <a:solidFill>
                <a:srgbClr val="0070C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50797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>
            <a:off x="15587" y="801992"/>
            <a:ext cx="12192000" cy="6056009"/>
          </a:xfrm>
          <a:prstGeom prst="rect">
            <a:avLst/>
          </a:prstGeom>
          <a:gradFill flip="none" rotWithShape="1">
            <a:gsLst>
              <a:gs pos="46000">
                <a:schemeClr val="bg1"/>
              </a:gs>
              <a:gs pos="100000">
                <a:srgbClr val="CCDDED">
                  <a:alpha val="23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655955" lvl="0" indent="-958215" algn="just">
              <a:lnSpc>
                <a:spcPct val="89100"/>
              </a:lnSpc>
            </a:pPr>
            <a:endParaRPr lang="ru-RU" sz="2000" spc="-5" dirty="0">
              <a:solidFill>
                <a:prstClr val="black"/>
              </a:solidFill>
              <a:latin typeface="Century Gothic"/>
              <a:cs typeface="Century Gothic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21</a:t>
            </a:fld>
            <a:endParaRPr lang="ru-RU"/>
          </a:p>
        </p:txBody>
      </p:sp>
      <p:grpSp>
        <p:nvGrpSpPr>
          <p:cNvPr id="7" name="Группа 6"/>
          <p:cNvGrpSpPr/>
          <p:nvPr/>
        </p:nvGrpSpPr>
        <p:grpSpPr>
          <a:xfrm>
            <a:off x="289907" y="140980"/>
            <a:ext cx="11902093" cy="665356"/>
            <a:chOff x="289907" y="140980"/>
            <a:chExt cx="11902093" cy="665356"/>
          </a:xfrm>
        </p:grpSpPr>
        <p:sp>
          <p:nvSpPr>
            <p:cNvPr id="8" name="object 8"/>
            <p:cNvSpPr txBox="1"/>
            <p:nvPr/>
          </p:nvSpPr>
          <p:spPr>
            <a:xfrm>
              <a:off x="1662281" y="359427"/>
              <a:ext cx="10408181" cy="307777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 algn="r"/>
              <a:r>
                <a:rPr lang="ru-RU" sz="2000" b="1" cap="all" spc="-5" dirty="0" smtClean="0">
                  <a:cs typeface="Century Gothic"/>
                </a:rPr>
                <a:t>Порядок изменения цены </a:t>
              </a:r>
              <a:r>
                <a:rPr sz="2000" b="1" cap="all" spc="5" dirty="0" err="1" smtClean="0">
                  <a:cs typeface="Century Gothic"/>
                </a:rPr>
                <a:t>контракт</a:t>
              </a:r>
              <a:r>
                <a:rPr lang="ru-RU" sz="2000" b="1" cap="all" spc="5" dirty="0" err="1" smtClean="0">
                  <a:cs typeface="Century Gothic"/>
                </a:rPr>
                <a:t>ов</a:t>
              </a:r>
              <a:r>
                <a:rPr lang="ru-RU" sz="2000" b="1" cap="all" spc="5" dirty="0" smtClean="0">
                  <a:cs typeface="Century Gothic"/>
                </a:rPr>
                <a:t> «ПОД КЛЮЧ»</a:t>
              </a:r>
              <a:endParaRPr sz="2000" b="1" cap="all" dirty="0">
                <a:cs typeface="Century Gothic"/>
              </a:endParaRPr>
            </a:p>
          </p:txBody>
        </p:sp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9907" y="140980"/>
              <a:ext cx="1360639" cy="548978"/>
            </a:xfrm>
            <a:prstGeom prst="rect">
              <a:avLst/>
            </a:prstGeom>
          </p:spPr>
        </p:pic>
        <p:cxnSp>
          <p:nvCxnSpPr>
            <p:cNvPr id="10" name="Прямая соединительная линия 9"/>
            <p:cNvCxnSpPr/>
            <p:nvPr/>
          </p:nvCxnSpPr>
          <p:spPr>
            <a:xfrm>
              <a:off x="1838171" y="801990"/>
              <a:ext cx="10353829" cy="4346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Прямоугольник 1"/>
          <p:cNvSpPr/>
          <p:nvPr/>
        </p:nvSpPr>
        <p:spPr>
          <a:xfrm>
            <a:off x="919390" y="2652297"/>
            <a:ext cx="955236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>
                <a:solidFill>
                  <a:srgbClr val="0070C0"/>
                </a:solidFill>
                <a:latin typeface="Arial" panose="020B0604020202020204" pitchFamily="34" charset="0"/>
              </a:rPr>
              <a:t>Цк</a:t>
            </a:r>
            <a:r>
              <a:rPr lang="ru-RU" sz="2400" b="1" dirty="0">
                <a:solidFill>
                  <a:srgbClr val="0070C0"/>
                </a:solidFill>
                <a:latin typeface="Arial" panose="020B0604020202020204" pitchFamily="34" charset="0"/>
              </a:rPr>
              <a:t> = ((С</a:t>
            </a:r>
            <a:r>
              <a:rPr lang="ru-RU" sz="2400" b="1" baseline="-25000" dirty="0">
                <a:solidFill>
                  <a:srgbClr val="0070C0"/>
                </a:solidFill>
                <a:latin typeface="Arial" panose="020B0604020202020204" pitchFamily="34" charset="0"/>
              </a:rPr>
              <a:t>ПИР</a:t>
            </a:r>
            <a:r>
              <a:rPr lang="ru-RU" sz="2400" b="1" dirty="0">
                <a:solidFill>
                  <a:srgbClr val="0070C0"/>
                </a:solidFill>
                <a:latin typeface="Arial" panose="020B0604020202020204" pitchFamily="34" charset="0"/>
              </a:rPr>
              <a:t> / </a:t>
            </a:r>
            <a:r>
              <a:rPr lang="ru-RU" sz="2400" b="1" dirty="0" err="1">
                <a:solidFill>
                  <a:srgbClr val="0070C0"/>
                </a:solidFill>
                <a:latin typeface="Arial" panose="020B0604020202020204" pitchFamily="34" charset="0"/>
              </a:rPr>
              <a:t>К</a:t>
            </a:r>
            <a:r>
              <a:rPr lang="ru-RU" sz="2400" b="1" baseline="-25000" dirty="0" err="1">
                <a:solidFill>
                  <a:srgbClr val="0070C0"/>
                </a:solidFill>
                <a:latin typeface="Arial" panose="020B0604020202020204" pitchFamily="34" charset="0"/>
              </a:rPr>
              <a:t>ф</a:t>
            </a:r>
            <a:r>
              <a:rPr lang="ru-RU" sz="2400" b="1" baseline="-25000" dirty="0">
                <a:solidFill>
                  <a:srgbClr val="0070C0"/>
                </a:solidFill>
                <a:latin typeface="Arial" panose="020B0604020202020204" pitchFamily="34" charset="0"/>
              </a:rPr>
              <a:t> ПИР</a:t>
            </a:r>
            <a:r>
              <a:rPr lang="ru-RU" sz="2400" b="1" dirty="0">
                <a:solidFill>
                  <a:srgbClr val="0070C0"/>
                </a:solidFill>
                <a:latin typeface="Arial" panose="020B0604020202020204" pitchFamily="34" charset="0"/>
              </a:rPr>
              <a:t>) + (С</a:t>
            </a:r>
            <a:r>
              <a:rPr lang="ru-RU" sz="2400" b="1" baseline="-25000" dirty="0">
                <a:solidFill>
                  <a:srgbClr val="0070C0"/>
                </a:solidFill>
                <a:latin typeface="Arial" panose="020B0604020202020204" pitchFamily="34" charset="0"/>
              </a:rPr>
              <a:t>СМР</a:t>
            </a:r>
            <a:r>
              <a:rPr lang="ru-RU" sz="2400" b="1" dirty="0">
                <a:solidFill>
                  <a:srgbClr val="0070C0"/>
                </a:solidFill>
                <a:latin typeface="Arial" panose="020B0604020202020204" pitchFamily="34" charset="0"/>
              </a:rPr>
              <a:t> x </a:t>
            </a:r>
            <a:r>
              <a:rPr lang="ru-RU" sz="2400" b="1" dirty="0" err="1">
                <a:solidFill>
                  <a:srgbClr val="0070C0"/>
                </a:solidFill>
                <a:latin typeface="Arial" panose="020B0604020202020204" pitchFamily="34" charset="0"/>
              </a:rPr>
              <a:t>К</a:t>
            </a:r>
            <a:r>
              <a:rPr lang="ru-RU" sz="2400" b="1" baseline="-25000" dirty="0" err="1">
                <a:solidFill>
                  <a:srgbClr val="0070C0"/>
                </a:solidFill>
                <a:latin typeface="Arial" panose="020B0604020202020204" pitchFamily="34" charset="0"/>
              </a:rPr>
              <a:t>п</a:t>
            </a:r>
            <a:r>
              <a:rPr lang="ru-RU" sz="2400" b="1" dirty="0">
                <a:solidFill>
                  <a:srgbClr val="0070C0"/>
                </a:solidFill>
                <a:latin typeface="Arial" panose="020B0604020202020204" pitchFamily="34" charset="0"/>
              </a:rPr>
              <a:t> </a:t>
            </a:r>
            <a:r>
              <a:rPr lang="ru-RU" sz="2400" b="1" baseline="-25000" dirty="0">
                <a:solidFill>
                  <a:srgbClr val="0070C0"/>
                </a:solidFill>
                <a:latin typeface="Arial" panose="020B0604020202020204" pitchFamily="34" charset="0"/>
              </a:rPr>
              <a:t>СМР</a:t>
            </a:r>
            <a:r>
              <a:rPr lang="ru-RU" sz="2400" b="1" dirty="0">
                <a:solidFill>
                  <a:srgbClr val="0070C0"/>
                </a:solidFill>
                <a:latin typeface="Arial" panose="020B0604020202020204" pitchFamily="34" charset="0"/>
              </a:rPr>
              <a:t>) + (</a:t>
            </a:r>
            <a:r>
              <a:rPr lang="ru-RU" sz="2400" b="1" dirty="0" err="1">
                <a:solidFill>
                  <a:srgbClr val="0070C0"/>
                </a:solidFill>
                <a:latin typeface="Arial" panose="020B0604020202020204" pitchFamily="34" charset="0"/>
              </a:rPr>
              <a:t>С</a:t>
            </a:r>
            <a:r>
              <a:rPr lang="ru-RU" sz="2400" b="1" baseline="-25000" dirty="0" err="1">
                <a:solidFill>
                  <a:srgbClr val="0070C0"/>
                </a:solidFill>
                <a:latin typeface="Arial" panose="020B0604020202020204" pitchFamily="34" charset="0"/>
              </a:rPr>
              <a:t>оборуд</a:t>
            </a:r>
            <a:r>
              <a:rPr lang="ru-RU" sz="2400" b="1" dirty="0">
                <a:solidFill>
                  <a:srgbClr val="0070C0"/>
                </a:solidFill>
                <a:latin typeface="Arial" panose="020B0604020202020204" pitchFamily="34" charset="0"/>
              </a:rPr>
              <a:t> x </a:t>
            </a:r>
            <a:r>
              <a:rPr lang="ru-RU" sz="2400" b="1" dirty="0" err="1">
                <a:solidFill>
                  <a:srgbClr val="0070C0"/>
                </a:solidFill>
                <a:latin typeface="Arial" panose="020B0604020202020204" pitchFamily="34" charset="0"/>
              </a:rPr>
              <a:t>Кп</a:t>
            </a:r>
            <a:r>
              <a:rPr lang="ru-RU" sz="2400" b="1" dirty="0">
                <a:solidFill>
                  <a:srgbClr val="0070C0"/>
                </a:solidFill>
                <a:latin typeface="Arial" panose="020B0604020202020204" pitchFamily="34" charset="0"/>
              </a:rPr>
              <a:t> </a:t>
            </a:r>
            <a:r>
              <a:rPr lang="ru-RU" sz="2400" b="1" baseline="-25000" dirty="0">
                <a:solidFill>
                  <a:srgbClr val="0070C0"/>
                </a:solidFill>
                <a:latin typeface="Arial" panose="020B0604020202020204" pitchFamily="34" charset="0"/>
              </a:rPr>
              <a:t>обор</a:t>
            </a:r>
            <a:r>
              <a:rPr lang="ru-RU" sz="2400" b="1" dirty="0">
                <a:solidFill>
                  <a:srgbClr val="0070C0"/>
                </a:solidFill>
                <a:latin typeface="Arial" panose="020B0604020202020204" pitchFamily="34" charset="0"/>
              </a:rPr>
              <a:t>)) x </a:t>
            </a:r>
            <a:r>
              <a:rPr lang="ru-RU" sz="2400" b="1" dirty="0" err="1">
                <a:solidFill>
                  <a:srgbClr val="0070C0"/>
                </a:solidFill>
                <a:latin typeface="Arial" panose="020B0604020202020204" pitchFamily="34" charset="0"/>
              </a:rPr>
              <a:t>К</a:t>
            </a:r>
            <a:r>
              <a:rPr lang="ru-RU" sz="2400" b="1" baseline="-25000" dirty="0" err="1">
                <a:solidFill>
                  <a:srgbClr val="0070C0"/>
                </a:solidFill>
                <a:latin typeface="Arial" panose="020B0604020202020204" pitchFamily="34" charset="0"/>
              </a:rPr>
              <a:t>сниж</a:t>
            </a:r>
            <a:endParaRPr lang="ru-RU" sz="2400" b="1" baseline="-25000" dirty="0">
              <a:solidFill>
                <a:srgbClr val="0070C0"/>
              </a:solidFill>
              <a:latin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239897" y="3678094"/>
            <a:ext cx="5223969" cy="2339102"/>
          </a:xfrm>
          <a:prstGeom prst="rect">
            <a:avLst/>
          </a:prstGeom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FF0000"/>
                </a:solidFill>
                <a:ea typeface="Times New Roman" panose="02020603050405020304" pitchFamily="18" charset="0"/>
              </a:rPr>
              <a:t>Важно:</a:t>
            </a:r>
            <a:r>
              <a:rPr lang="ru-RU" sz="1600" dirty="0" smtClean="0">
                <a:ea typeface="Times New Roman" panose="02020603050405020304" pitchFamily="18" charset="0"/>
              </a:rPr>
              <a:t> Изменение </a:t>
            </a:r>
            <a:r>
              <a:rPr lang="ru-RU" sz="1600" dirty="0">
                <a:ea typeface="Times New Roman" panose="02020603050405020304" pitchFamily="18" charset="0"/>
              </a:rPr>
              <a:t>цены контракта осуществляется заказчиком в случаях, если</a:t>
            </a:r>
            <a:r>
              <a:rPr lang="ru-RU" sz="1600" dirty="0" smtClean="0">
                <a:ea typeface="Times New Roman" panose="02020603050405020304" pitchFamily="18" charset="0"/>
              </a:rPr>
              <a:t>:</a:t>
            </a:r>
          </a:p>
          <a:p>
            <a:pPr marL="285750" indent="-285750">
              <a:buFontTx/>
              <a:buChar char="-"/>
            </a:pPr>
            <a:r>
              <a:rPr lang="ru-RU" sz="16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сметная </a:t>
            </a:r>
            <a:r>
              <a:rPr lang="ru-RU" sz="1600" dirty="0">
                <a:ea typeface="Times New Roman" panose="02020603050405020304" pitchFamily="18" charset="0"/>
                <a:cs typeface="Times New Roman" panose="02020603050405020304" pitchFamily="18" charset="0"/>
              </a:rPr>
              <a:t>стоимость, определенная по результатам проверки на предмет достоверности ее определения, превышает цену </a:t>
            </a:r>
            <a:r>
              <a:rPr lang="ru-RU" sz="160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контракта</a:t>
            </a:r>
          </a:p>
          <a:p>
            <a:pPr marL="285750" indent="-285750">
              <a:buFontTx/>
              <a:buChar char="-"/>
            </a:pPr>
            <a:r>
              <a:rPr lang="ru-RU" sz="1600" dirty="0" smtClean="0">
                <a:ea typeface="Times New Roman" panose="02020603050405020304" pitchFamily="18" charset="0"/>
              </a:rPr>
              <a:t>цена </a:t>
            </a:r>
            <a:r>
              <a:rPr lang="ru-RU" sz="1600" dirty="0">
                <a:ea typeface="Times New Roman" panose="02020603050405020304" pitchFamily="18" charset="0"/>
              </a:rPr>
              <a:t>контракта превышает сметную стоимость, определенную по результатам проверки на предмет достоверности</a:t>
            </a:r>
            <a:endParaRPr lang="ru-RU" sz="1600" dirty="0"/>
          </a:p>
          <a:p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6083721" y="4476435"/>
            <a:ext cx="59376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8044284" y="1231336"/>
            <a:ext cx="29233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err="1">
                <a:solidFill>
                  <a:srgbClr val="0070C0"/>
                </a:solidFill>
                <a:latin typeface="Arial" panose="020B0604020202020204" pitchFamily="34" charset="0"/>
              </a:rPr>
              <a:t>Цк</a:t>
            </a:r>
            <a:r>
              <a:rPr lang="ru-RU" sz="2400" b="1" dirty="0">
                <a:solidFill>
                  <a:srgbClr val="0070C0"/>
                </a:solidFill>
                <a:latin typeface="Arial" panose="020B0604020202020204" pitchFamily="34" charset="0"/>
              </a:rPr>
              <a:t> = </a:t>
            </a:r>
            <a:r>
              <a:rPr lang="ru-RU" sz="24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НМЦК х </a:t>
            </a:r>
            <a:r>
              <a:rPr lang="ru-RU" sz="2400" b="1" dirty="0" err="1" smtClean="0">
                <a:solidFill>
                  <a:srgbClr val="0070C0"/>
                </a:solidFill>
                <a:latin typeface="Arial" panose="020B0604020202020204" pitchFamily="34" charset="0"/>
              </a:rPr>
              <a:t>К</a:t>
            </a:r>
            <a:r>
              <a:rPr lang="ru-RU" sz="2400" b="1" baseline="-25000" dirty="0" err="1" smtClean="0">
                <a:solidFill>
                  <a:srgbClr val="0070C0"/>
                </a:solidFill>
                <a:latin typeface="Arial" panose="020B0604020202020204" pitchFamily="34" charset="0"/>
              </a:rPr>
              <a:t>сниж</a:t>
            </a:r>
            <a:r>
              <a:rPr lang="ru-RU" sz="24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 </a:t>
            </a:r>
            <a:endParaRPr lang="ru-RU" sz="24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89906" y="1308952"/>
            <a:ext cx="7191549" cy="388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Цена контракта до разработки ПСД определяется по формуле:</a:t>
            </a:r>
            <a:endParaRPr lang="ru-RU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89906" y="2047867"/>
            <a:ext cx="8762653" cy="388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Цена контракта после разработки и экспертизы ПСД определяется по формуле:</a:t>
            </a:r>
            <a:endParaRPr lang="ru-RU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21" name="Группа 20"/>
          <p:cNvGrpSpPr/>
          <p:nvPr/>
        </p:nvGrpSpPr>
        <p:grpSpPr>
          <a:xfrm>
            <a:off x="605418" y="3604256"/>
            <a:ext cx="3978397" cy="2551087"/>
            <a:chOff x="639285" y="3417989"/>
            <a:chExt cx="3978397" cy="2551087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639285" y="3417989"/>
              <a:ext cx="3932715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ru-RU" b="1" dirty="0" smtClean="0">
                  <a:solidFill>
                    <a:srgbClr val="0070C0"/>
                  </a:solidFill>
                  <a:latin typeface="Arial" panose="020B0604020202020204" pitchFamily="34" charset="0"/>
                </a:rPr>
                <a:t>С</a:t>
              </a:r>
              <a:r>
                <a:rPr lang="ru-RU" b="1" baseline="-25000" dirty="0" smtClean="0">
                  <a:solidFill>
                    <a:srgbClr val="0070C0"/>
                  </a:solidFill>
                  <a:latin typeface="Arial" panose="020B0604020202020204" pitchFamily="34" charset="0"/>
                </a:rPr>
                <a:t>ПИР </a:t>
              </a:r>
              <a:r>
                <a:rPr lang="ru-RU" b="1" dirty="0" smtClean="0">
                  <a:solidFill>
                    <a:srgbClr val="0070C0"/>
                  </a:solidFill>
                  <a:latin typeface="Arial" panose="020B0604020202020204" pitchFamily="34" charset="0"/>
                </a:rPr>
                <a:t>,</a:t>
              </a:r>
              <a:r>
                <a:rPr lang="ru-RU" b="1" baseline="-25000" dirty="0" smtClean="0">
                  <a:solidFill>
                    <a:srgbClr val="0070C0"/>
                  </a:solidFill>
                  <a:latin typeface="Arial" panose="020B0604020202020204" pitchFamily="34" charset="0"/>
                </a:rPr>
                <a:t> </a:t>
              </a:r>
              <a:r>
                <a:rPr lang="ru-RU" b="1" dirty="0" smtClean="0">
                  <a:solidFill>
                    <a:srgbClr val="0070C0"/>
                  </a:solidFill>
                  <a:latin typeface="Arial" panose="020B0604020202020204" pitchFamily="34" charset="0"/>
                </a:rPr>
                <a:t>С</a:t>
              </a:r>
              <a:r>
                <a:rPr lang="ru-RU" b="1" baseline="-25000" dirty="0" smtClean="0">
                  <a:solidFill>
                    <a:srgbClr val="0070C0"/>
                  </a:solidFill>
                  <a:latin typeface="Arial" panose="020B0604020202020204" pitchFamily="34" charset="0"/>
                </a:rPr>
                <a:t>СМР </a:t>
              </a:r>
              <a:r>
                <a:rPr lang="ru-RU" b="1" dirty="0" smtClean="0">
                  <a:solidFill>
                    <a:srgbClr val="0070C0"/>
                  </a:solidFill>
                  <a:latin typeface="Arial" panose="020B0604020202020204" pitchFamily="34" charset="0"/>
                </a:rPr>
                <a:t>,</a:t>
              </a:r>
              <a:r>
                <a:rPr lang="ru-RU" b="1" baseline="-25000" dirty="0" smtClean="0">
                  <a:solidFill>
                    <a:srgbClr val="0070C0"/>
                  </a:solidFill>
                  <a:latin typeface="Arial" panose="020B0604020202020204" pitchFamily="34" charset="0"/>
                </a:rPr>
                <a:t> </a:t>
              </a:r>
              <a:r>
                <a:rPr lang="ru-RU" b="1" dirty="0" err="1" smtClean="0">
                  <a:solidFill>
                    <a:srgbClr val="0070C0"/>
                  </a:solidFill>
                  <a:latin typeface="Arial" panose="020B0604020202020204" pitchFamily="34" charset="0"/>
                </a:rPr>
                <a:t>С</a:t>
              </a:r>
              <a:r>
                <a:rPr lang="ru-RU" b="1" baseline="-25000" dirty="0" err="1" smtClean="0">
                  <a:solidFill>
                    <a:srgbClr val="0070C0"/>
                  </a:solidFill>
                  <a:latin typeface="Arial" panose="020B0604020202020204" pitchFamily="34" charset="0"/>
                </a:rPr>
                <a:t>оборуд</a:t>
              </a:r>
              <a:r>
                <a:rPr lang="ru-RU" b="1" baseline="-25000" dirty="0" smtClean="0">
                  <a:solidFill>
                    <a:srgbClr val="0070C0"/>
                  </a:solidFill>
                  <a:latin typeface="Arial" panose="020B0604020202020204" pitchFamily="34" charset="0"/>
                </a:rPr>
                <a:t> </a:t>
              </a:r>
              <a:r>
                <a:rPr lang="ru-RU" b="1" dirty="0" smtClean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</a:rPr>
                <a:t>- </a:t>
              </a:r>
              <a:r>
                <a:rPr lang="ru-RU" dirty="0" smtClean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</a:rPr>
                <a:t>сметная стоимость определенная по результатам экспертизы ПСД</a:t>
              </a:r>
              <a:endParaRPr lang="ru-RU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639285" y="5322745"/>
              <a:ext cx="368718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ru-RU" b="1" dirty="0" err="1" smtClean="0">
                  <a:solidFill>
                    <a:srgbClr val="0070C0"/>
                  </a:solidFill>
                  <a:latin typeface="Arial" panose="020B0604020202020204" pitchFamily="34" charset="0"/>
                </a:rPr>
                <a:t>К</a:t>
              </a:r>
              <a:r>
                <a:rPr lang="ru-RU" b="1" baseline="-25000" dirty="0" err="1" smtClean="0">
                  <a:solidFill>
                    <a:srgbClr val="0070C0"/>
                  </a:solidFill>
                  <a:latin typeface="Arial" panose="020B0604020202020204" pitchFamily="34" charset="0"/>
                </a:rPr>
                <a:t>сниж</a:t>
              </a:r>
              <a:r>
                <a:rPr lang="ru-RU" b="1" baseline="-25000" dirty="0" smtClean="0">
                  <a:solidFill>
                    <a:srgbClr val="0070C0"/>
                  </a:solidFill>
                  <a:latin typeface="Arial" panose="020B0604020202020204" pitchFamily="34" charset="0"/>
                </a:rPr>
                <a:t> </a:t>
              </a:r>
              <a:r>
                <a:rPr lang="ru-RU" dirty="0" smtClean="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</a:rPr>
                <a:t>– коэффициент тендерного снижения</a:t>
              </a:r>
              <a:endParaRPr lang="ru-RU" baseline="-250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639285" y="4403188"/>
              <a:ext cx="397839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 err="1" smtClean="0">
                  <a:solidFill>
                    <a:srgbClr val="0070C0"/>
                  </a:solidFill>
                  <a:latin typeface="Arial" panose="020B0604020202020204" pitchFamily="34" charset="0"/>
                </a:rPr>
                <a:t>К</a:t>
              </a:r>
              <a:r>
                <a:rPr lang="ru-RU" b="1" baseline="-25000" dirty="0" err="1" smtClean="0">
                  <a:solidFill>
                    <a:srgbClr val="0070C0"/>
                  </a:solidFill>
                  <a:latin typeface="Arial" panose="020B0604020202020204" pitchFamily="34" charset="0"/>
                </a:rPr>
                <a:t>ф</a:t>
              </a:r>
              <a:r>
                <a:rPr lang="ru-RU" b="1" baseline="-25000" dirty="0" smtClean="0">
                  <a:solidFill>
                    <a:srgbClr val="0070C0"/>
                  </a:solidFill>
                  <a:latin typeface="Arial" panose="020B0604020202020204" pitchFamily="34" charset="0"/>
                </a:rPr>
                <a:t> </a:t>
              </a:r>
              <a:r>
                <a:rPr lang="ru-RU" b="1" dirty="0" smtClean="0">
                  <a:solidFill>
                    <a:srgbClr val="0070C0"/>
                  </a:solidFill>
                  <a:latin typeface="+mj-lt"/>
                </a:rPr>
                <a:t>- </a:t>
              </a:r>
              <a:r>
                <a:rPr lang="ru-RU" dirty="0" smtClean="0">
                  <a:latin typeface="+mj-lt"/>
                </a:rPr>
                <a:t>индекс фактической инфляции</a:t>
              </a:r>
              <a:endParaRPr lang="ru-RU" dirty="0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639285" y="4891543"/>
              <a:ext cx="376872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 err="1" smtClean="0">
                  <a:solidFill>
                    <a:srgbClr val="0070C0"/>
                  </a:solidFill>
                  <a:latin typeface="Arial" panose="020B0604020202020204" pitchFamily="34" charset="0"/>
                </a:rPr>
                <a:t>К</a:t>
              </a:r>
              <a:r>
                <a:rPr lang="ru-RU" b="1" baseline="-25000" dirty="0" err="1" smtClean="0">
                  <a:solidFill>
                    <a:srgbClr val="0070C0"/>
                  </a:solidFill>
                  <a:latin typeface="Arial" panose="020B0604020202020204" pitchFamily="34" charset="0"/>
                </a:rPr>
                <a:t>п</a:t>
              </a:r>
              <a:r>
                <a:rPr lang="ru-RU" b="1" baseline="-25000" dirty="0" smtClean="0">
                  <a:solidFill>
                    <a:srgbClr val="0070C0"/>
                  </a:solidFill>
                  <a:latin typeface="Arial" panose="020B0604020202020204" pitchFamily="34" charset="0"/>
                </a:rPr>
                <a:t> </a:t>
              </a:r>
              <a:r>
                <a:rPr lang="ru-RU" dirty="0">
                  <a:latin typeface="+mj-lt"/>
                </a:rPr>
                <a:t>- индекс прогнозной инфляции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300503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22</a:t>
            </a:fld>
            <a:endParaRPr lang="ru-RU"/>
          </a:p>
        </p:txBody>
      </p:sp>
      <p:grpSp>
        <p:nvGrpSpPr>
          <p:cNvPr id="6" name="Группа 5"/>
          <p:cNvGrpSpPr/>
          <p:nvPr/>
        </p:nvGrpSpPr>
        <p:grpSpPr>
          <a:xfrm>
            <a:off x="289907" y="140980"/>
            <a:ext cx="11902093" cy="665356"/>
            <a:chOff x="289907" y="140980"/>
            <a:chExt cx="11902093" cy="665356"/>
          </a:xfrm>
        </p:grpSpPr>
        <p:sp>
          <p:nvSpPr>
            <p:cNvPr id="7" name="object 8"/>
            <p:cNvSpPr txBox="1"/>
            <p:nvPr/>
          </p:nvSpPr>
          <p:spPr>
            <a:xfrm>
              <a:off x="1662281" y="359427"/>
              <a:ext cx="10408181" cy="307777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 algn="r"/>
              <a:r>
                <a:rPr lang="ru-RU" sz="2000" b="1" cap="all" spc="-5" dirty="0" smtClean="0">
                  <a:cs typeface="Century Gothic"/>
                </a:rPr>
                <a:t>Порядок формирования сметы </a:t>
              </a:r>
              <a:r>
                <a:rPr sz="2000" b="1" cap="all" spc="5" dirty="0" err="1" smtClean="0">
                  <a:cs typeface="Century Gothic"/>
                </a:rPr>
                <a:t>контракт</a:t>
              </a:r>
              <a:r>
                <a:rPr lang="ru-RU" sz="2000" b="1" cap="all" spc="5" dirty="0" err="1" smtClean="0">
                  <a:cs typeface="Century Gothic"/>
                </a:rPr>
                <a:t>ов</a:t>
              </a:r>
              <a:r>
                <a:rPr lang="ru-RU" sz="2000" b="1" cap="all" spc="5" dirty="0" smtClean="0">
                  <a:cs typeface="Century Gothic"/>
                </a:rPr>
                <a:t> «ПОД КЛЮЧ»</a:t>
              </a:r>
              <a:endParaRPr sz="2000" b="1" cap="all" dirty="0">
                <a:cs typeface="Century Gothic"/>
              </a:endParaRPr>
            </a:p>
          </p:txBody>
        </p:sp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9907" y="140980"/>
              <a:ext cx="1360639" cy="548978"/>
            </a:xfrm>
            <a:prstGeom prst="rect">
              <a:avLst/>
            </a:prstGeom>
          </p:spPr>
        </p:pic>
        <p:cxnSp>
          <p:nvCxnSpPr>
            <p:cNvPr id="9" name="Прямая соединительная линия 8"/>
            <p:cNvCxnSpPr/>
            <p:nvPr/>
          </p:nvCxnSpPr>
          <p:spPr>
            <a:xfrm>
              <a:off x="1838171" y="801990"/>
              <a:ext cx="10353829" cy="4346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object 18"/>
          <p:cNvSpPr txBox="1"/>
          <p:nvPr/>
        </p:nvSpPr>
        <p:spPr>
          <a:xfrm>
            <a:off x="848634" y="1112374"/>
            <a:ext cx="6877593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505459" algn="just">
              <a:tabLst>
                <a:tab pos="4208145" algn="l"/>
              </a:tabLst>
            </a:pPr>
            <a:r>
              <a:rPr lang="ru-RU" sz="2000" b="1" u="sng" spc="10" dirty="0" smtClean="0">
                <a:cs typeface="Century Gothic"/>
              </a:rPr>
              <a:t>Этапы составления</a:t>
            </a:r>
            <a:r>
              <a:rPr sz="2000" b="1" u="sng" spc="10" dirty="0" smtClean="0">
                <a:cs typeface="Century Gothic"/>
              </a:rPr>
              <a:t> </a:t>
            </a:r>
            <a:r>
              <a:rPr sz="2000" b="1" u="sng" spc="20" dirty="0" smtClean="0">
                <a:cs typeface="Century Gothic"/>
              </a:rPr>
              <a:t>сметы</a:t>
            </a:r>
            <a:r>
              <a:rPr sz="2000" b="1" u="sng" spc="15" dirty="0" smtClean="0">
                <a:cs typeface="Century Gothic"/>
              </a:rPr>
              <a:t> </a:t>
            </a:r>
            <a:r>
              <a:rPr sz="2000" b="1" u="sng" spc="5" dirty="0" smtClean="0">
                <a:cs typeface="Century Gothic"/>
              </a:rPr>
              <a:t>контракта</a:t>
            </a:r>
            <a:r>
              <a:rPr lang="ru-RU" sz="2000" b="1" u="sng" spc="5" dirty="0" smtClean="0">
                <a:cs typeface="Century Gothic"/>
              </a:rPr>
              <a:t>:</a:t>
            </a:r>
            <a:endParaRPr lang="ru-RU" sz="2000" b="1" spc="7" baseline="4166" dirty="0" smtClean="0">
              <a:cs typeface="Century Gothic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8268301" y="4219490"/>
            <a:ext cx="3579083" cy="1815882"/>
          </a:xfrm>
          <a:prstGeom prst="rect">
            <a:avLst/>
          </a:prstGeom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solidFill>
                  <a:srgbClr val="FF0000"/>
                </a:solidFill>
                <a:ea typeface="Times New Roman" panose="02020603050405020304" pitchFamily="18" charset="0"/>
              </a:rPr>
              <a:t>Важно:</a:t>
            </a:r>
            <a:r>
              <a:rPr lang="ru-RU" sz="1600" dirty="0" smtClean="0">
                <a:ea typeface="Times New Roman" panose="02020603050405020304" pitchFamily="18" charset="0"/>
              </a:rPr>
              <a:t> Порядок составления сметы контракта «под ключ» аналогичен порядку составления сметы контракта (проекта сметы контракта), установленному приказом Минстроя России </a:t>
            </a:r>
            <a:br>
              <a:rPr lang="ru-RU" sz="1600" dirty="0" smtClean="0">
                <a:ea typeface="Times New Roman" panose="02020603050405020304" pitchFamily="18" charset="0"/>
              </a:rPr>
            </a:br>
            <a:r>
              <a:rPr lang="ru-RU" sz="1600" dirty="0" smtClean="0"/>
              <a:t>от </a:t>
            </a:r>
            <a:r>
              <a:rPr lang="ru-RU" sz="1600" dirty="0"/>
              <a:t>23 декабря 2019 г № 841/</a:t>
            </a:r>
            <a:r>
              <a:rPr lang="ru-RU" sz="1600" dirty="0" err="1"/>
              <a:t>пр</a:t>
            </a:r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510257" y="1601429"/>
            <a:ext cx="7046012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655955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rgbClr val="002060"/>
                </a:solidFill>
              </a:rPr>
              <a:t>Анализ </a:t>
            </a:r>
            <a:r>
              <a:rPr lang="ru-RU" b="1" dirty="0">
                <a:solidFill>
                  <a:srgbClr val="002060"/>
                </a:solidFill>
              </a:rPr>
              <a:t>проектной и, в том числе в ее составе, сметной </a:t>
            </a:r>
            <a:r>
              <a:rPr lang="ru-RU" b="1" dirty="0" smtClean="0">
                <a:solidFill>
                  <a:srgbClr val="002060"/>
                </a:solidFill>
              </a:rPr>
              <a:t>документации</a:t>
            </a:r>
            <a:r>
              <a:rPr lang="ru-RU" b="1" dirty="0">
                <a:solidFill>
                  <a:srgbClr val="002060"/>
                </a:solidFill>
              </a:rPr>
              <a:t>, их обобщение и </a:t>
            </a:r>
            <a:r>
              <a:rPr lang="ru-RU" b="1" dirty="0" smtClean="0">
                <a:solidFill>
                  <a:srgbClr val="002060"/>
                </a:solidFill>
              </a:rPr>
              <a:t>систематизация</a:t>
            </a:r>
          </a:p>
          <a:p>
            <a:pPr marL="285750" marR="655955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rgbClr val="002060"/>
                </a:solidFill>
              </a:rPr>
              <a:t>Детализация </a:t>
            </a:r>
            <a:r>
              <a:rPr lang="ru-RU" b="1" dirty="0">
                <a:solidFill>
                  <a:srgbClr val="002060"/>
                </a:solidFill>
              </a:rPr>
              <a:t>объекта  строительства по конструктивным решениям (элементам) и  комплексам (видам) подрядных работ и </a:t>
            </a:r>
            <a:r>
              <a:rPr lang="ru-RU" b="1" dirty="0" smtClean="0">
                <a:solidFill>
                  <a:srgbClr val="002060"/>
                </a:solidFill>
              </a:rPr>
              <a:t>затрат</a:t>
            </a:r>
          </a:p>
          <a:p>
            <a:pPr marL="285750" marR="655955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002060"/>
                </a:solidFill>
              </a:rPr>
              <a:t>Определение объемов работ и единиц измерений  конструктивных решений (элементов), комплексов (видов)  работ и затрат. Формирование ведомости объемов работ </a:t>
            </a:r>
            <a:endParaRPr lang="ru-RU" b="1" dirty="0" smtClean="0">
              <a:solidFill>
                <a:srgbClr val="002060"/>
              </a:solidFill>
            </a:endParaRPr>
          </a:p>
          <a:p>
            <a:pPr marL="285750" marR="655955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002060"/>
                </a:solidFill>
              </a:rPr>
              <a:t>Расчет цены конструктивных решений (элементов), комплексов (видов) работ, принятых  в  соответствии с детализацией </a:t>
            </a:r>
            <a:r>
              <a:rPr lang="ru-RU" b="1" dirty="0" smtClean="0">
                <a:solidFill>
                  <a:srgbClr val="002060"/>
                </a:solidFill>
              </a:rPr>
              <a:t>объекта</a:t>
            </a:r>
          </a:p>
          <a:p>
            <a:pPr marL="285750" marR="655955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002060"/>
                </a:solidFill>
              </a:rPr>
              <a:t>Формирование сметы контракта по установленной форме в пределах установленной цены </a:t>
            </a:r>
            <a:r>
              <a:rPr lang="ru-RU" b="1" dirty="0" smtClean="0">
                <a:solidFill>
                  <a:srgbClr val="002060"/>
                </a:solidFill>
              </a:rPr>
              <a:t>контракта</a:t>
            </a:r>
            <a:endParaRPr lang="ru-RU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2096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3D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008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61949" y="361950"/>
            <a:ext cx="11458575" cy="6162675"/>
          </a:xfrm>
          <a:prstGeom prst="rect">
            <a:avLst/>
          </a:prstGeom>
          <a:solidFill>
            <a:schemeClr val="bg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008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550" y="728663"/>
            <a:ext cx="2884067" cy="116363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152650" y="3073717"/>
            <a:ext cx="7772400" cy="1077218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marL="0" marR="0" lvl="0" indent="0" algn="l" defTabSz="4008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E3D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СПАСИБО</a:t>
            </a:r>
            <a:b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E3D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E3D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 ВНИМАНИЕ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268538" y="4362450"/>
            <a:ext cx="1512887" cy="45719"/>
          </a:xfrm>
          <a:prstGeom prst="roundRect">
            <a:avLst/>
          </a:prstGeom>
          <a:solidFill>
            <a:srgbClr val="F6A3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008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9069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992</TotalTime>
  <Words>2482</Words>
  <Application>Microsoft Office PowerPoint</Application>
  <PresentationFormat>Произвольный</PresentationFormat>
  <Paragraphs>220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2_Тема Office</vt:lpstr>
      <vt:lpstr>Презентация PowerPoint</vt:lpstr>
      <vt:lpstr>Презентация PowerPoint</vt:lpstr>
      <vt:lpstr>Презентация PowerPoint</vt:lpstr>
      <vt:lpstr>ПОРЯДОК ОПРЕДЕЛЕНИЯ НАЧАЛЬНОЙ (МАКСИМАЛЬНОЙ) ЦЕНЫ КОНТРАКТА, ЦЕНЫ КОНТРАКТА, ЗАКЛЮЧАЕМОГО С ЕДИНСТВЕННЫМ ПОСТАВЩИКОМ (ПОДРЯДЧИКОМ, ИСПОЛНИТЕЛЕМ), НАЧАЛЬНОЙ ЦЕНЫ ЕДИНИЦЫ ТОВАРА, РАБОТЫ, УСЛУГИ ПРИ ОСУЩЕСТВЛЕНИИ ЗАКУПОК В СФЕРЕ ГРАДОСТРОИТЕЛЬНОЙ ДЕЯТЕЛЬНОСТИ (ЗА ИСКЛЮЧЕНИЕМ ТЕРРИТОРИАЛЬНОГО ПЛАНИРОВАНИЯ) (Утверждена приказом Минстроя России от 23 декабря 2019 г № 841/пр, зарегистрирована Минюстом России  № 57401 от 3 февраля 2020 г., вступила в силу с 15.02.2020 г.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ВНЕСЕНИЕ ИЗМЕНЕНИЙ В СМЕТУ  КОНТРАКТА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Шевченко Алексей Борисович</dc:creator>
  <cp:lastModifiedBy>Горохова Татьяна Валентиновна</cp:lastModifiedBy>
  <cp:revision>170</cp:revision>
  <cp:lastPrinted>2020-02-05T17:43:59Z</cp:lastPrinted>
  <dcterms:created xsi:type="dcterms:W3CDTF">2019-10-18T13:40:16Z</dcterms:created>
  <dcterms:modified xsi:type="dcterms:W3CDTF">2021-02-19T11:32:56Z</dcterms:modified>
</cp:coreProperties>
</file>