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 id="2147483675" r:id="rId2"/>
    <p:sldMasterId id="2147483680" r:id="rId3"/>
    <p:sldMasterId id="2147483685" r:id="rId4"/>
  </p:sldMasterIdLst>
  <p:notesMasterIdLst>
    <p:notesMasterId r:id="rId46"/>
  </p:notesMasterIdLst>
  <p:sldIdLst>
    <p:sldId id="277" r:id="rId5"/>
    <p:sldId id="275" r:id="rId6"/>
    <p:sldId id="280" r:id="rId7"/>
    <p:sldId id="282" r:id="rId8"/>
    <p:sldId id="283" r:id="rId9"/>
    <p:sldId id="286" r:id="rId10"/>
    <p:sldId id="287" r:id="rId11"/>
    <p:sldId id="289" r:id="rId12"/>
    <p:sldId id="340" r:id="rId13"/>
    <p:sldId id="291" r:id="rId14"/>
    <p:sldId id="341" r:id="rId15"/>
    <p:sldId id="294" r:id="rId16"/>
    <p:sldId id="297" r:id="rId17"/>
    <p:sldId id="298" r:id="rId18"/>
    <p:sldId id="299" r:id="rId19"/>
    <p:sldId id="327" r:id="rId20"/>
    <p:sldId id="328" r:id="rId21"/>
    <p:sldId id="301" r:id="rId22"/>
    <p:sldId id="302" r:id="rId23"/>
    <p:sldId id="304" r:id="rId24"/>
    <p:sldId id="335" r:id="rId25"/>
    <p:sldId id="337" r:id="rId26"/>
    <p:sldId id="338" r:id="rId27"/>
    <p:sldId id="307" r:id="rId28"/>
    <p:sldId id="342" r:id="rId29"/>
    <p:sldId id="343" r:id="rId30"/>
    <p:sldId id="344" r:id="rId31"/>
    <p:sldId id="313" r:id="rId32"/>
    <p:sldId id="314" r:id="rId33"/>
    <p:sldId id="315" r:id="rId34"/>
    <p:sldId id="316" r:id="rId35"/>
    <p:sldId id="317" r:id="rId36"/>
    <p:sldId id="318" r:id="rId37"/>
    <p:sldId id="332" r:id="rId38"/>
    <p:sldId id="319" r:id="rId39"/>
    <p:sldId id="321" r:id="rId40"/>
    <p:sldId id="322" r:id="rId41"/>
    <p:sldId id="324" r:id="rId42"/>
    <p:sldId id="339" r:id="rId43"/>
    <p:sldId id="326" r:id="rId44"/>
    <p:sldId id="325" r:id="rId45"/>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DCF45D1-BC2B-4B3A-8D39-B5A5EFB3E3AD}">
          <p14:sldIdLst/>
        </p14:section>
        <p14:section name="Раздел без заголовка" id="{5E9B2D1C-B1A9-4C26-B191-908BB7332C93}">
          <p14:sldIdLst>
            <p14:sldId id="277"/>
            <p14:sldId id="275"/>
            <p14:sldId id="280"/>
            <p14:sldId id="282"/>
            <p14:sldId id="283"/>
            <p14:sldId id="286"/>
            <p14:sldId id="287"/>
            <p14:sldId id="289"/>
            <p14:sldId id="340"/>
            <p14:sldId id="291"/>
            <p14:sldId id="341"/>
            <p14:sldId id="294"/>
            <p14:sldId id="297"/>
            <p14:sldId id="298"/>
            <p14:sldId id="299"/>
            <p14:sldId id="327"/>
            <p14:sldId id="328"/>
            <p14:sldId id="301"/>
            <p14:sldId id="302"/>
            <p14:sldId id="304"/>
            <p14:sldId id="335"/>
            <p14:sldId id="337"/>
            <p14:sldId id="338"/>
            <p14:sldId id="307"/>
            <p14:sldId id="342"/>
            <p14:sldId id="343"/>
            <p14:sldId id="344"/>
            <p14:sldId id="313"/>
            <p14:sldId id="314"/>
            <p14:sldId id="315"/>
            <p14:sldId id="316"/>
            <p14:sldId id="317"/>
            <p14:sldId id="318"/>
            <p14:sldId id="332"/>
            <p14:sldId id="319"/>
          </p14:sldIdLst>
        </p14:section>
        <p14:section name="Раздел без заголовка" id="{E937BBA9-6F7D-4BAF-8058-1724781D1F2C}">
          <p14:sldIdLst>
            <p14:sldId id="321"/>
            <p14:sldId id="322"/>
            <p14:sldId id="324"/>
            <p14:sldId id="339"/>
            <p14:sldId id="326"/>
            <p14:sldId id="3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0000"/>
    <a:srgbClr val="FF6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85" autoAdjust="0"/>
    <p:restoredTop sz="88566" autoAdjust="0"/>
  </p:normalViewPr>
  <p:slideViewPr>
    <p:cSldViewPr snapToGrid="0">
      <p:cViewPr varScale="1">
        <p:scale>
          <a:sx n="102" d="100"/>
          <a:sy n="102" d="100"/>
        </p:scale>
        <p:origin x="69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_____Microsoft_Excel.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lgn="ctr">
              <a:defRPr/>
            </a:pPr>
            <a:r>
              <a:rPr lang="ru-RU" sz="1200" b="1" i="0" u="none" strike="noStrike" baseline="0" dirty="0" smtClean="0">
                <a:effectLst/>
                <a:latin typeface="Times New Roman" panose="02020603050405020304" pitchFamily="18" charset="0"/>
                <a:cs typeface="Times New Roman" panose="02020603050405020304" pitchFamily="18" charset="0"/>
              </a:rPr>
              <a:t>Количество юридических лиц, </a:t>
            </a:r>
          </a:p>
          <a:p>
            <a:pPr algn="ctr">
              <a:defRPr/>
            </a:pPr>
            <a:r>
              <a:rPr lang="ru-RU" sz="1200" b="1" i="0" u="none" strike="noStrike" baseline="0" dirty="0" smtClean="0">
                <a:effectLst/>
                <a:latin typeface="Times New Roman" panose="02020603050405020304" pitchFamily="18" charset="0"/>
                <a:cs typeface="Times New Roman" panose="02020603050405020304" pitchFamily="18" charset="0"/>
              </a:rPr>
              <a:t>предоставивших</a:t>
            </a:r>
            <a:r>
              <a:rPr lang="en-US" sz="1200" b="1" i="0" u="none" strike="noStrike" baseline="0" dirty="0" smtClean="0">
                <a:effectLst/>
                <a:latin typeface="Times New Roman" panose="02020603050405020304" pitchFamily="18" charset="0"/>
                <a:cs typeface="Times New Roman" panose="02020603050405020304" pitchFamily="18" charset="0"/>
              </a:rPr>
              <a:t> </a:t>
            </a:r>
            <a:r>
              <a:rPr lang="ru-RU" sz="1200" b="1" i="0" u="none" strike="noStrike" baseline="0" dirty="0" smtClean="0">
                <a:effectLst/>
                <a:latin typeface="Times New Roman" panose="02020603050405020304" pitchFamily="18" charset="0"/>
                <a:cs typeface="Times New Roman" panose="02020603050405020304" pitchFamily="18" charset="0"/>
              </a:rPr>
              <a:t>в ФГИС ЦС информацию о ценах строительных ресурсов</a:t>
            </a:r>
            <a:endParaRPr lang="en-US" sz="1200" b="1" i="0" u="none" strike="noStrike" baseline="0" dirty="0" smtClean="0">
              <a:effectLst/>
              <a:latin typeface="Times New Roman" panose="02020603050405020304" pitchFamily="18" charset="0"/>
              <a:cs typeface="Times New Roman" panose="02020603050405020304" pitchFamily="18" charset="0"/>
            </a:endParaRPr>
          </a:p>
          <a:p>
            <a:pPr algn="ctr">
              <a:defRPr/>
            </a:pPr>
            <a:r>
              <a:rPr lang="en-US" sz="1000" b="0" i="0" u="none" strike="noStrike" baseline="0" dirty="0" smtClean="0">
                <a:effectLst/>
                <a:latin typeface="Times New Roman" panose="02020603050405020304" pitchFamily="18" charset="0"/>
                <a:cs typeface="Times New Roman" panose="02020603050405020304" pitchFamily="18" charset="0"/>
              </a:rPr>
              <a:t>(</a:t>
            </a:r>
            <a:r>
              <a:rPr lang="ru-RU" sz="1000" b="0" i="0" u="none" strike="noStrike" baseline="0" dirty="0" smtClean="0">
                <a:effectLst/>
                <a:latin typeface="Times New Roman" panose="02020603050405020304" pitchFamily="18" charset="0"/>
                <a:cs typeface="Times New Roman" panose="02020603050405020304" pitchFamily="18" charset="0"/>
              </a:rPr>
              <a:t>по состоянию на</a:t>
            </a:r>
            <a:r>
              <a:rPr lang="en-US" sz="1000" b="0" i="0" u="none" strike="noStrike" baseline="0" dirty="0" smtClean="0">
                <a:effectLst/>
                <a:latin typeface="Times New Roman" panose="02020603050405020304" pitchFamily="18" charset="0"/>
                <a:cs typeface="Times New Roman" panose="02020603050405020304" pitchFamily="18" charset="0"/>
              </a:rPr>
              <a:t> 2</a:t>
            </a:r>
            <a:r>
              <a:rPr lang="ru-RU" sz="1000" b="0" i="0" u="none" strike="noStrike" baseline="0" dirty="0" smtClean="0">
                <a:effectLst/>
                <a:latin typeface="Times New Roman" panose="02020603050405020304" pitchFamily="18" charset="0"/>
                <a:cs typeface="Times New Roman" panose="02020603050405020304" pitchFamily="18" charset="0"/>
              </a:rPr>
              <a:t>6 ноября 2020 г.)</a:t>
            </a:r>
          </a:p>
        </c:rich>
      </c:tx>
      <c:layout>
        <c:manualLayout>
          <c:xMode val="edge"/>
          <c:yMode val="edge"/>
          <c:x val="0.2828730436300414"/>
          <c:y val="6.8313802862478165E-2"/>
        </c:manualLayout>
      </c:layout>
      <c:overlay val="0"/>
    </c:title>
    <c:autoTitleDeleted val="0"/>
    <c:plotArea>
      <c:layout>
        <c:manualLayout>
          <c:layoutTarget val="inner"/>
          <c:xMode val="edge"/>
          <c:yMode val="edge"/>
          <c:x val="3.6055908441768585E-2"/>
          <c:y val="0.10401805980756798"/>
          <c:w val="0.92413230967168525"/>
          <c:h val="0.80376757072032667"/>
        </c:manualLayout>
      </c:layout>
      <c:barChart>
        <c:barDir val="col"/>
        <c:grouping val="stacked"/>
        <c:varyColors val="1"/>
        <c:ser>
          <c:idx val="0"/>
          <c:order val="0"/>
          <c:tx>
            <c:strRef>
              <c:f>Лист1!$B$1</c:f>
              <c:strCache>
                <c:ptCount val="1"/>
                <c:pt idx="0">
                  <c:v>Столбец3</c:v>
                </c:pt>
              </c:strCache>
            </c:strRef>
          </c:tx>
          <c:spPr>
            <a:effectLst/>
          </c:spPr>
          <c:invertIfNegative val="0"/>
          <c:dPt>
            <c:idx val="0"/>
            <c:invertIfNegative val="0"/>
            <c:bubble3D val="0"/>
            <c:spPr>
              <a:solidFill>
                <a:srgbClr val="78B832"/>
              </a:solidFill>
              <a:effectLst/>
            </c:spPr>
            <c:extLst>
              <c:ext xmlns:c16="http://schemas.microsoft.com/office/drawing/2014/chart" uri="{C3380CC4-5D6E-409C-BE32-E72D297353CC}">
                <c16:uniqueId val="{00000001-CEF6-4ED9-8EE3-284F52116D51}"/>
              </c:ext>
            </c:extLst>
          </c:dPt>
          <c:dPt>
            <c:idx val="1"/>
            <c:invertIfNegative val="0"/>
            <c:bubble3D val="0"/>
            <c:spPr>
              <a:solidFill>
                <a:schemeClr val="accent3">
                  <a:lumMod val="50000"/>
                </a:schemeClr>
              </a:solidFill>
              <a:effectLst/>
            </c:spPr>
            <c:extLst>
              <c:ext xmlns:c16="http://schemas.microsoft.com/office/drawing/2014/chart" uri="{C3380CC4-5D6E-409C-BE32-E72D297353CC}">
                <c16:uniqueId val="{00000003-CEF6-4ED9-8EE3-284F52116D51}"/>
              </c:ext>
            </c:extLst>
          </c:dPt>
          <c:dPt>
            <c:idx val="2"/>
            <c:invertIfNegative val="0"/>
            <c:bubble3D val="0"/>
            <c:spPr>
              <a:solidFill>
                <a:schemeClr val="tx2">
                  <a:lumMod val="40000"/>
                  <a:lumOff val="60000"/>
                </a:schemeClr>
              </a:solidFill>
              <a:effectLst/>
            </c:spPr>
            <c:extLst>
              <c:ext xmlns:c16="http://schemas.microsoft.com/office/drawing/2014/chart" uri="{C3380CC4-5D6E-409C-BE32-E72D297353CC}">
                <c16:uniqueId val="{00000005-CEF6-4ED9-8EE3-284F52116D51}"/>
              </c:ext>
            </c:extLst>
          </c:dPt>
          <c:dPt>
            <c:idx val="3"/>
            <c:invertIfNegative val="0"/>
            <c:bubble3D val="0"/>
            <c:spPr>
              <a:solidFill>
                <a:schemeClr val="accent1">
                  <a:lumMod val="75000"/>
                </a:schemeClr>
              </a:solidFill>
              <a:effectLst/>
            </c:spPr>
            <c:extLst>
              <c:ext xmlns:c16="http://schemas.microsoft.com/office/drawing/2014/chart" uri="{C3380CC4-5D6E-409C-BE32-E72D297353CC}">
                <c16:uniqueId val="{00000007-CEF6-4ED9-8EE3-284F52116D51}"/>
              </c:ext>
            </c:extLst>
          </c:dPt>
          <c:dPt>
            <c:idx val="4"/>
            <c:invertIfNegative val="0"/>
            <c:bubble3D val="0"/>
            <c:extLst>
              <c:ext xmlns:c16="http://schemas.microsoft.com/office/drawing/2014/chart" uri="{C3380CC4-5D6E-409C-BE32-E72D297353CC}">
                <c16:uniqueId val="{00000009-CEF6-4ED9-8EE3-284F52116D51}"/>
              </c:ext>
            </c:extLst>
          </c:dPt>
          <c:dPt>
            <c:idx val="5"/>
            <c:invertIfNegative val="0"/>
            <c:bubble3D val="0"/>
            <c:spPr>
              <a:solidFill>
                <a:schemeClr val="tx2">
                  <a:lumMod val="60000"/>
                  <a:lumOff val="40000"/>
                </a:schemeClr>
              </a:solidFill>
              <a:effectLst/>
            </c:spPr>
            <c:extLst>
              <c:ext xmlns:c16="http://schemas.microsoft.com/office/drawing/2014/chart" uri="{C3380CC4-5D6E-409C-BE32-E72D297353CC}">
                <c16:uniqueId val="{0000000B-CEF6-4ED9-8EE3-284F52116D51}"/>
              </c:ext>
            </c:extLst>
          </c:dPt>
          <c:dPt>
            <c:idx val="6"/>
            <c:invertIfNegative val="0"/>
            <c:bubble3D val="0"/>
            <c:spPr>
              <a:solidFill>
                <a:srgbClr val="F79B4F"/>
              </a:solidFill>
              <a:effectLst/>
            </c:spPr>
            <c:extLst>
              <c:ext xmlns:c16="http://schemas.microsoft.com/office/drawing/2014/chart" uri="{C3380CC4-5D6E-409C-BE32-E72D297353CC}">
                <c16:uniqueId val="{0000000D-CEF6-4ED9-8EE3-284F52116D51}"/>
              </c:ext>
            </c:extLst>
          </c:dPt>
          <c:dPt>
            <c:idx val="7"/>
            <c:invertIfNegative val="0"/>
            <c:bubble3D val="0"/>
            <c:spPr>
              <a:solidFill>
                <a:srgbClr val="FFC000"/>
              </a:solidFill>
              <a:effectLst/>
            </c:spPr>
            <c:extLst>
              <c:ext xmlns:c16="http://schemas.microsoft.com/office/drawing/2014/chart" uri="{C3380CC4-5D6E-409C-BE32-E72D297353CC}">
                <c16:uniqueId val="{0000000F-CEF6-4ED9-8EE3-284F52116D51}"/>
              </c:ext>
            </c:extLst>
          </c:dPt>
          <c:dPt>
            <c:idx val="8"/>
            <c:invertIfNegative val="0"/>
            <c:bubble3D val="0"/>
            <c:spPr>
              <a:solidFill>
                <a:schemeClr val="accent6">
                  <a:lumMod val="75000"/>
                </a:schemeClr>
              </a:solidFill>
              <a:effectLst/>
            </c:spPr>
            <c:extLst>
              <c:ext xmlns:c16="http://schemas.microsoft.com/office/drawing/2014/chart" uri="{C3380CC4-5D6E-409C-BE32-E72D297353CC}">
                <c16:uniqueId val="{00000011-CEF6-4ED9-8EE3-284F52116D51}"/>
              </c:ext>
            </c:extLst>
          </c:dPt>
          <c:dPt>
            <c:idx val="9"/>
            <c:invertIfNegative val="0"/>
            <c:bubble3D val="0"/>
            <c:spPr>
              <a:solidFill>
                <a:schemeClr val="accent6">
                  <a:lumMod val="50000"/>
                </a:schemeClr>
              </a:solidFill>
              <a:effectLst/>
            </c:spPr>
            <c:extLst>
              <c:ext xmlns:c16="http://schemas.microsoft.com/office/drawing/2014/chart" uri="{C3380CC4-5D6E-409C-BE32-E72D297353CC}">
                <c16:uniqueId val="{00000013-CEF6-4ED9-8EE3-284F52116D51}"/>
              </c:ext>
            </c:extLst>
          </c:dPt>
          <c:dPt>
            <c:idx val="10"/>
            <c:invertIfNegative val="0"/>
            <c:bubble3D val="0"/>
            <c:spPr>
              <a:solidFill>
                <a:srgbClr val="EB6247"/>
              </a:solidFill>
              <a:effectLst/>
            </c:spPr>
            <c:extLst>
              <c:ext xmlns:c16="http://schemas.microsoft.com/office/drawing/2014/chart" uri="{C3380CC4-5D6E-409C-BE32-E72D297353CC}">
                <c16:uniqueId val="{00000014-E901-457D-A1EF-F18452D08958}"/>
              </c:ext>
            </c:extLst>
          </c:dPt>
          <c:dPt>
            <c:idx val="11"/>
            <c:invertIfNegative val="0"/>
            <c:bubble3D val="0"/>
            <c:spPr>
              <a:solidFill>
                <a:srgbClr val="9C1D08"/>
              </a:solidFill>
              <a:effectLst/>
            </c:spPr>
            <c:extLst>
              <c:ext xmlns:c16="http://schemas.microsoft.com/office/drawing/2014/chart" uri="{C3380CC4-5D6E-409C-BE32-E72D297353CC}">
                <c16:uniqueId val="{00000016-91C6-46C6-8189-126E5E81D475}"/>
              </c:ext>
            </c:extLst>
          </c:dPt>
          <c:dPt>
            <c:idx val="12"/>
            <c:invertIfNegative val="0"/>
            <c:bubble3D val="0"/>
            <c:spPr>
              <a:solidFill>
                <a:schemeClr val="accent2">
                  <a:lumMod val="50000"/>
                </a:schemeClr>
              </a:solidFill>
              <a:effectLst/>
            </c:spPr>
            <c:extLst>
              <c:ext xmlns:c16="http://schemas.microsoft.com/office/drawing/2014/chart" uri="{C3380CC4-5D6E-409C-BE32-E72D297353CC}">
                <c16:uniqueId val="{00000016-0615-4754-85D1-FF7AA2F77148}"/>
              </c:ext>
            </c:extLst>
          </c:dPt>
          <c:dLbls>
            <c:dLbl>
              <c:idx val="10"/>
              <c:spPr>
                <a:noFill/>
                <a:ln>
                  <a:noFill/>
                </a:ln>
                <a:effectLst/>
              </c:spPr>
              <c:txPr>
                <a:bodyPr wrap="square" lIns="38100" tIns="19050" rIns="38100" bIns="19050" anchor="ctr">
                  <a:noAutofit/>
                </a:bodyPr>
                <a:lstStyle/>
                <a:p>
                  <a:pPr>
                    <a:defRPr sz="700" b="1">
                      <a:solidFill>
                        <a:schemeClr val="bg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E901-457D-A1EF-F18452D08958}"/>
                </c:ext>
              </c:extLst>
            </c:dLbl>
            <c:spPr>
              <a:noFill/>
              <a:ln>
                <a:noFill/>
              </a:ln>
              <a:effectLst/>
            </c:spPr>
            <c:txPr>
              <a:bodyPr wrap="square" lIns="38100" tIns="19050" rIns="38100" bIns="19050" anchor="ctr">
                <a:spAutoFit/>
              </a:bodyPr>
              <a:lstStyle/>
              <a:p>
                <a:pPr>
                  <a:defRPr sz="700" b="1">
                    <a:solidFill>
                      <a:schemeClr val="bg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Лист1!$A$2:$A$14</c:f>
              <c:strCache>
                <c:ptCount val="13"/>
                <c:pt idx="0">
                  <c:v>за III квартал</c:v>
                </c:pt>
                <c:pt idx="1">
                  <c:v>за IV квартал</c:v>
                </c:pt>
                <c:pt idx="2">
                  <c:v>за I квартал</c:v>
                </c:pt>
                <c:pt idx="3">
                  <c:v>за II квартал</c:v>
                </c:pt>
                <c:pt idx="4">
                  <c:v>за III квартал</c:v>
                </c:pt>
                <c:pt idx="5">
                  <c:v>за IV квартал</c:v>
                </c:pt>
                <c:pt idx="6">
                  <c:v>за I квартал</c:v>
                </c:pt>
                <c:pt idx="7">
                  <c:v>за II квартал</c:v>
                </c:pt>
                <c:pt idx="8">
                  <c:v>за III квартал</c:v>
                </c:pt>
                <c:pt idx="9">
                  <c:v>за IV квартал</c:v>
                </c:pt>
                <c:pt idx="10">
                  <c:v>за I квартал</c:v>
                </c:pt>
                <c:pt idx="11">
                  <c:v>за II квартал</c:v>
                </c:pt>
                <c:pt idx="12">
                  <c:v>за III квартал</c:v>
                </c:pt>
              </c:strCache>
            </c:strRef>
          </c:cat>
          <c:val>
            <c:numRef>
              <c:f>Лист1!$B$2:$B$14</c:f>
              <c:numCache>
                <c:formatCode>General</c:formatCode>
                <c:ptCount val="13"/>
                <c:pt idx="0">
                  <c:v>482</c:v>
                </c:pt>
                <c:pt idx="1">
                  <c:v>1672</c:v>
                </c:pt>
                <c:pt idx="2" formatCode="#,##0">
                  <c:v>1726</c:v>
                </c:pt>
                <c:pt idx="3" formatCode="#,##0">
                  <c:v>1866</c:v>
                </c:pt>
                <c:pt idx="4" formatCode="#,##0">
                  <c:v>1960</c:v>
                </c:pt>
                <c:pt idx="5" formatCode="#,##0">
                  <c:v>2044</c:v>
                </c:pt>
                <c:pt idx="6" formatCode="#,##0">
                  <c:v>2544</c:v>
                </c:pt>
                <c:pt idx="7" formatCode="#,##0">
                  <c:v>2962</c:v>
                </c:pt>
                <c:pt idx="8" formatCode="#,##0">
                  <c:v>1557</c:v>
                </c:pt>
                <c:pt idx="9" formatCode="#,##0">
                  <c:v>2655</c:v>
                </c:pt>
                <c:pt idx="10" formatCode="#,##0">
                  <c:v>3676</c:v>
                </c:pt>
                <c:pt idx="11" formatCode="#,##0">
                  <c:v>2967</c:v>
                </c:pt>
                <c:pt idx="12">
                  <c:v>4291</c:v>
                </c:pt>
              </c:numCache>
            </c:numRef>
          </c:val>
          <c:extLst>
            <c:ext xmlns:c16="http://schemas.microsoft.com/office/drawing/2014/chart" uri="{C3380CC4-5D6E-409C-BE32-E72D297353CC}">
              <c16:uniqueId val="{0000001E-CEF6-4ED9-8EE3-284F52116D51}"/>
            </c:ext>
          </c:extLst>
        </c:ser>
        <c:dLbls>
          <c:showLegendKey val="0"/>
          <c:showVal val="0"/>
          <c:showCatName val="0"/>
          <c:showSerName val="0"/>
          <c:showPercent val="0"/>
          <c:showBubbleSize val="0"/>
        </c:dLbls>
        <c:gapWidth val="150"/>
        <c:overlap val="100"/>
        <c:axId val="255649680"/>
        <c:axId val="255650240"/>
      </c:barChart>
      <c:catAx>
        <c:axId val="255649680"/>
        <c:scaling>
          <c:orientation val="minMax"/>
        </c:scaling>
        <c:delete val="0"/>
        <c:axPos val="b"/>
        <c:numFmt formatCode="General" sourceLinked="1"/>
        <c:majorTickMark val="none"/>
        <c:minorTickMark val="none"/>
        <c:tickLblPos val="nextTo"/>
        <c:spPr>
          <a:noFill/>
          <a:ln w="12700">
            <a:solidFill>
              <a:schemeClr val="tx1"/>
            </a:solidFill>
          </a:ln>
        </c:spPr>
        <c:txPr>
          <a:bodyPr/>
          <a:lstStyle/>
          <a:p>
            <a:pPr>
              <a:defRPr sz="600" b="1">
                <a:latin typeface="Times New Roman" panose="02020603050405020304" pitchFamily="18" charset="0"/>
                <a:cs typeface="Times New Roman" panose="02020603050405020304" pitchFamily="18" charset="0"/>
              </a:defRPr>
            </a:pPr>
            <a:endParaRPr lang="ru-RU"/>
          </a:p>
        </c:txPr>
        <c:crossAx val="255650240"/>
        <c:crosses val="autoZero"/>
        <c:auto val="1"/>
        <c:lblAlgn val="ctr"/>
        <c:lblOffset val="100"/>
        <c:noMultiLvlLbl val="1"/>
      </c:catAx>
      <c:valAx>
        <c:axId val="255650240"/>
        <c:scaling>
          <c:orientation val="minMax"/>
          <c:max val="4500"/>
          <c:min val="0"/>
        </c:scaling>
        <c:delete val="0"/>
        <c:axPos val="l"/>
        <c:numFmt formatCode="General" sourceLinked="1"/>
        <c:majorTickMark val="none"/>
        <c:minorTickMark val="none"/>
        <c:tickLblPos val="nextTo"/>
        <c:spPr>
          <a:noFill/>
          <a:ln w="12700">
            <a:solidFill>
              <a:schemeClr val="tx1"/>
            </a:solidFill>
          </a:ln>
        </c:spPr>
        <c:txPr>
          <a:bodyPr/>
          <a:lstStyle/>
          <a:p>
            <a:pPr>
              <a:defRPr sz="800" b="1">
                <a:latin typeface="Times New Roman" panose="02020603050405020304" pitchFamily="18" charset="0"/>
                <a:cs typeface="Times New Roman" panose="02020603050405020304" pitchFamily="18" charset="0"/>
              </a:defRPr>
            </a:pPr>
            <a:endParaRPr lang="ru-RU"/>
          </a:p>
        </c:txPr>
        <c:crossAx val="255649680"/>
        <c:crosses val="autoZero"/>
        <c:crossBetween val="between"/>
        <c:minorUnit val="500"/>
      </c:valAx>
    </c:plotArea>
    <c:plotVisOnly val="1"/>
    <c:dispBlanksAs val="gap"/>
    <c:showDLblsOverMax val="0"/>
  </c:chart>
  <c:spPr>
    <a:effectLst>
      <a:glow rad="101600">
        <a:srgbClr val="4472C4">
          <a:satMod val="175000"/>
          <a:alpha val="40000"/>
        </a:srgbClr>
      </a:glow>
    </a:effectLst>
  </c:spPr>
  <c:txPr>
    <a:bodyPr/>
    <a:lstStyle/>
    <a:p>
      <a:pPr>
        <a:defRPr sz="1800"/>
      </a:pPr>
      <a:endParaRPr lang="ru-RU"/>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0.03596</cdr:x>
      <cdr:y>0.94163</cdr:y>
    </cdr:from>
    <cdr:to>
      <cdr:x>0.17298</cdr:x>
      <cdr:y>1</cdr:y>
    </cdr:to>
    <cdr:sp macro="" textlink="">
      <cdr:nvSpPr>
        <cdr:cNvPr id="3" name="Скругленный прямоугольник 2"/>
        <cdr:cNvSpPr/>
      </cdr:nvSpPr>
      <cdr:spPr>
        <a:xfrm xmlns:a="http://schemas.openxmlformats.org/drawingml/2006/main">
          <a:off x="413658" y="5633562"/>
          <a:ext cx="1576252" cy="349226"/>
        </a:xfrm>
        <a:prstGeom xmlns:a="http://schemas.openxmlformats.org/drawingml/2006/main" prst="roundRect">
          <a:avLst/>
        </a:prstGeom>
        <a:solidFill xmlns:a="http://schemas.openxmlformats.org/drawingml/2006/main">
          <a:srgbClr val="92D050"/>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400" dirty="0" smtClean="0">
              <a:solidFill>
                <a:schemeClr val="tx1"/>
              </a:solidFill>
              <a:latin typeface="Times New Roman" panose="02020603050405020304" pitchFamily="18" charset="0"/>
              <a:cs typeface="Times New Roman" panose="02020603050405020304" pitchFamily="18" charset="0"/>
            </a:rPr>
            <a:t>2017 год</a:t>
          </a:r>
          <a:endParaRPr lang="ru-RU" sz="14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0.18193</cdr:x>
      <cdr:y>0.94163</cdr:y>
    </cdr:from>
    <cdr:to>
      <cdr:x>0.45269</cdr:x>
      <cdr:y>1</cdr:y>
    </cdr:to>
    <cdr:sp macro="" textlink="">
      <cdr:nvSpPr>
        <cdr:cNvPr id="4" name="Скругленный прямоугольник 3"/>
        <cdr:cNvSpPr/>
      </cdr:nvSpPr>
      <cdr:spPr>
        <a:xfrm xmlns:a="http://schemas.openxmlformats.org/drawingml/2006/main">
          <a:off x="2092961" y="5633562"/>
          <a:ext cx="3114764" cy="349226"/>
        </a:xfrm>
        <a:prstGeom xmlns:a="http://schemas.openxmlformats.org/drawingml/2006/main" prst="roundRect">
          <a:avLst/>
        </a:prstGeom>
        <a:solidFill xmlns:a="http://schemas.openxmlformats.org/drawingml/2006/main">
          <a:schemeClr val="accent1">
            <a:lumMod val="40000"/>
            <a:lumOff val="60000"/>
          </a:schemeClr>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400" dirty="0" smtClean="0">
              <a:solidFill>
                <a:schemeClr val="tx1"/>
              </a:solidFill>
              <a:latin typeface="Times New Roman" panose="02020603050405020304" pitchFamily="18" charset="0"/>
              <a:cs typeface="Times New Roman" panose="02020603050405020304" pitchFamily="18" charset="0"/>
            </a:rPr>
            <a:t>2018 год</a:t>
          </a:r>
          <a:endParaRPr lang="ru-RU" sz="14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0.4648</cdr:x>
      <cdr:y>0.94163</cdr:y>
    </cdr:from>
    <cdr:to>
      <cdr:x>0.74338</cdr:x>
      <cdr:y>1</cdr:y>
    </cdr:to>
    <cdr:sp macro="" textlink="">
      <cdr:nvSpPr>
        <cdr:cNvPr id="5" name="Скругленный прямоугольник 4"/>
        <cdr:cNvSpPr/>
      </cdr:nvSpPr>
      <cdr:spPr>
        <a:xfrm xmlns:a="http://schemas.openxmlformats.org/drawingml/2006/main">
          <a:off x="5347063" y="5633562"/>
          <a:ext cx="3204754" cy="349226"/>
        </a:xfrm>
        <a:prstGeom xmlns:a="http://schemas.openxmlformats.org/drawingml/2006/main" prst="roundRect">
          <a:avLst/>
        </a:prstGeom>
        <a:solidFill xmlns:a="http://schemas.openxmlformats.org/drawingml/2006/main">
          <a:srgbClr val="EBA743"/>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400" dirty="0" smtClean="0">
              <a:solidFill>
                <a:schemeClr val="tx1"/>
              </a:solidFill>
              <a:latin typeface="Times New Roman" panose="02020603050405020304" pitchFamily="18" charset="0"/>
              <a:cs typeface="Times New Roman" panose="02020603050405020304" pitchFamily="18" charset="0"/>
            </a:rPr>
            <a:t>2019 год</a:t>
          </a:r>
          <a:endParaRPr lang="ru-RU" sz="14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0.75574</cdr:x>
      <cdr:y>0.94163</cdr:y>
    </cdr:from>
    <cdr:to>
      <cdr:x>0.96064</cdr:x>
      <cdr:y>1</cdr:y>
    </cdr:to>
    <cdr:sp macro="" textlink="">
      <cdr:nvSpPr>
        <cdr:cNvPr id="6" name="Скругленный прямоугольник 5"/>
        <cdr:cNvSpPr/>
      </cdr:nvSpPr>
      <cdr:spPr>
        <a:xfrm xmlns:a="http://schemas.openxmlformats.org/drawingml/2006/main">
          <a:off x="8694057" y="5633562"/>
          <a:ext cx="2357119" cy="349226"/>
        </a:xfrm>
        <a:prstGeom xmlns:a="http://schemas.openxmlformats.org/drawingml/2006/main" prst="roundRect">
          <a:avLst/>
        </a:prstGeom>
        <a:solidFill xmlns:a="http://schemas.openxmlformats.org/drawingml/2006/main">
          <a:srgbClr val="F39679"/>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400" dirty="0" smtClean="0">
              <a:solidFill>
                <a:schemeClr val="tx1"/>
              </a:solidFill>
              <a:latin typeface="Times New Roman" panose="02020603050405020304" pitchFamily="18" charset="0"/>
              <a:cs typeface="Times New Roman" panose="02020603050405020304" pitchFamily="18" charset="0"/>
            </a:rPr>
            <a:t>2020 год</a:t>
          </a:r>
          <a:endParaRPr lang="ru-RU" sz="1400" dirty="0">
            <a:solidFill>
              <a:schemeClr val="tx1"/>
            </a:solidFill>
            <a:latin typeface="Times New Roman" panose="02020603050405020304" pitchFamily="18" charset="0"/>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D7BBF18F-63EF-4C0C-B00F-AE806ED357FA}" type="datetimeFigureOut">
              <a:rPr lang="ru-RU" smtClean="0"/>
              <a:t>01.12.2020</a:t>
            </a:fld>
            <a:endParaRPr lang="ru-RU"/>
          </a:p>
        </p:txBody>
      </p:sp>
      <p:sp>
        <p:nvSpPr>
          <p:cNvPr id="4" name="Образ слайда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D1A7CA03-E8AB-4F0C-BF75-E1B2A4C68583}" type="slidenum">
              <a:rPr lang="ru-RU" smtClean="0"/>
              <a:t>‹#›</a:t>
            </a:fld>
            <a:endParaRPr lang="ru-RU"/>
          </a:p>
        </p:txBody>
      </p:sp>
    </p:spTree>
    <p:extLst>
      <p:ext uri="{BB962C8B-B14F-4D97-AF65-F5344CB8AC3E}">
        <p14:creationId xmlns:p14="http://schemas.microsoft.com/office/powerpoint/2010/main" val="3678890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5</a:t>
            </a:fld>
            <a:endParaRPr lang="ru-RU"/>
          </a:p>
        </p:txBody>
      </p:sp>
    </p:spTree>
    <p:extLst>
      <p:ext uri="{BB962C8B-B14F-4D97-AF65-F5344CB8AC3E}">
        <p14:creationId xmlns:p14="http://schemas.microsoft.com/office/powerpoint/2010/main" val="1203593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7</a:t>
            </a:fld>
            <a:endParaRPr lang="ru-RU"/>
          </a:p>
        </p:txBody>
      </p:sp>
    </p:spTree>
    <p:extLst>
      <p:ext uri="{BB962C8B-B14F-4D97-AF65-F5344CB8AC3E}">
        <p14:creationId xmlns:p14="http://schemas.microsoft.com/office/powerpoint/2010/main" val="527620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868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85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a:p>
            <a:endParaRPr lang="ru-RU" dirty="0" smtClean="0"/>
          </a:p>
        </p:txBody>
      </p:sp>
      <p:sp>
        <p:nvSpPr>
          <p:cNvPr id="4" name="Номер слайда 3"/>
          <p:cNvSpPr>
            <a:spLocks noGrp="1"/>
          </p:cNvSpPr>
          <p:nvPr>
            <p:ph type="sldNum" sz="quarter" idx="10"/>
          </p:nvPr>
        </p:nvSpPr>
        <p:spPr/>
        <p:txBody>
          <a:bodyPr/>
          <a:lstStyle/>
          <a:p>
            <a:fld id="{D1A7CA03-E8AB-4F0C-BF75-E1B2A4C68583}" type="slidenum">
              <a:rPr lang="ru-RU" smtClean="0"/>
              <a:t>12</a:t>
            </a:fld>
            <a:endParaRPr lang="ru-RU"/>
          </a:p>
        </p:txBody>
      </p:sp>
    </p:spTree>
    <p:extLst>
      <p:ext uri="{BB962C8B-B14F-4D97-AF65-F5344CB8AC3E}">
        <p14:creationId xmlns:p14="http://schemas.microsoft.com/office/powerpoint/2010/main" val="2239774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14</a:t>
            </a:fld>
            <a:endParaRPr lang="ru-RU"/>
          </a:p>
        </p:txBody>
      </p:sp>
    </p:spTree>
    <p:extLst>
      <p:ext uri="{BB962C8B-B14F-4D97-AF65-F5344CB8AC3E}">
        <p14:creationId xmlns:p14="http://schemas.microsoft.com/office/powerpoint/2010/main" val="1052303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15</a:t>
            </a:fld>
            <a:endParaRPr lang="ru-RU"/>
          </a:p>
        </p:txBody>
      </p:sp>
    </p:spTree>
    <p:extLst>
      <p:ext uri="{BB962C8B-B14F-4D97-AF65-F5344CB8AC3E}">
        <p14:creationId xmlns:p14="http://schemas.microsoft.com/office/powerpoint/2010/main" val="1365889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17</a:t>
            </a:fld>
            <a:endParaRPr lang="ru-RU"/>
          </a:p>
        </p:txBody>
      </p:sp>
    </p:spTree>
    <p:extLst>
      <p:ext uri="{BB962C8B-B14F-4D97-AF65-F5344CB8AC3E}">
        <p14:creationId xmlns:p14="http://schemas.microsoft.com/office/powerpoint/2010/main" val="639337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19</a:t>
            </a:fld>
            <a:endParaRPr lang="ru-RU"/>
          </a:p>
        </p:txBody>
      </p:sp>
    </p:spTree>
    <p:extLst>
      <p:ext uri="{BB962C8B-B14F-4D97-AF65-F5344CB8AC3E}">
        <p14:creationId xmlns:p14="http://schemas.microsoft.com/office/powerpoint/2010/main" val="957006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143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24</a:t>
            </a:fld>
            <a:endParaRPr lang="ru-RU"/>
          </a:p>
        </p:txBody>
      </p:sp>
    </p:spTree>
    <p:extLst>
      <p:ext uri="{BB962C8B-B14F-4D97-AF65-F5344CB8AC3E}">
        <p14:creationId xmlns:p14="http://schemas.microsoft.com/office/powerpoint/2010/main" val="2052864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1A7CA03-E8AB-4F0C-BF75-E1B2A4C68583}" type="slidenum">
              <a:rPr lang="ru-RU" smtClean="0"/>
              <a:t>29</a:t>
            </a:fld>
            <a:endParaRPr lang="ru-RU"/>
          </a:p>
        </p:txBody>
      </p:sp>
    </p:spTree>
    <p:extLst>
      <p:ext uri="{BB962C8B-B14F-4D97-AF65-F5344CB8AC3E}">
        <p14:creationId xmlns:p14="http://schemas.microsoft.com/office/powerpoint/2010/main" val="948606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493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666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7CA03-E8AB-4F0C-BF75-E1B2A4C68583}"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01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p:txBody>
      </p:sp>
      <p:sp>
        <p:nvSpPr>
          <p:cNvPr id="4" name="Номер слайда 3"/>
          <p:cNvSpPr>
            <a:spLocks noGrp="1"/>
          </p:cNvSpPr>
          <p:nvPr>
            <p:ph type="sldNum" sz="quarter" idx="10"/>
          </p:nvPr>
        </p:nvSpPr>
        <p:spPr/>
        <p:txBody>
          <a:bodyPr/>
          <a:lstStyle/>
          <a:p>
            <a:fld id="{D1A7CA03-E8AB-4F0C-BF75-E1B2A4C68583}" type="slidenum">
              <a:rPr lang="ru-RU" smtClean="0"/>
              <a:t>38</a:t>
            </a:fld>
            <a:endParaRPr lang="ru-RU"/>
          </a:p>
        </p:txBody>
      </p:sp>
    </p:spTree>
    <p:extLst>
      <p:ext uri="{BB962C8B-B14F-4D97-AF65-F5344CB8AC3E}">
        <p14:creationId xmlns:p14="http://schemas.microsoft.com/office/powerpoint/2010/main" val="1560356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19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091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165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769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017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339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024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552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615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40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091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54266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805147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4183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67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Типов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88309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61951" y="194734"/>
            <a:ext cx="1660404" cy="669925"/>
          </a:xfrm>
          <a:prstGeom prst="rect">
            <a:avLst/>
          </a:prstGeom>
        </p:spPr>
      </p:pic>
      <p:cxnSp>
        <p:nvCxnSpPr>
          <p:cNvPr id="13" name="Прямая соединительная линия 12"/>
          <p:cNvCxnSpPr/>
          <p:nvPr userDrawn="1"/>
        </p:nvCxnSpPr>
        <p:spPr>
          <a:xfrm>
            <a:off x="1" y="902785"/>
            <a:ext cx="2370667" cy="0"/>
          </a:xfrm>
          <a:prstGeom prst="line">
            <a:avLst/>
          </a:prstGeom>
          <a:ln>
            <a:solidFill>
              <a:srgbClr val="A7A9AC"/>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userDrawn="1"/>
        </p:nvSpPr>
        <p:spPr>
          <a:xfrm flipV="1">
            <a:off x="2302933" y="865531"/>
            <a:ext cx="9889067" cy="48868"/>
          </a:xfrm>
          <a:prstGeom prst="rect">
            <a:avLst/>
          </a:prstGeom>
          <a:solidFill>
            <a:srgbClr val="137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53286241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Lst>
  <p:hf hdr="0" dt="0"/>
  <p:txStyles>
    <p:titleStyle>
      <a:lvl1pPr algn="l" defTabSz="788999" rtl="0" eaLnBrk="1" latinLnBrk="0" hangingPunct="1">
        <a:lnSpc>
          <a:spcPct val="90000"/>
        </a:lnSpc>
        <a:spcBef>
          <a:spcPct val="0"/>
        </a:spcBef>
        <a:buNone/>
        <a:defRPr sz="1425" kern="1200">
          <a:solidFill>
            <a:srgbClr val="9D2235"/>
          </a:solidFill>
          <a:latin typeface="+mj-lt"/>
          <a:ea typeface="+mj-ea"/>
          <a:cs typeface="+mj-cs"/>
        </a:defRPr>
      </a:lvl1pPr>
    </p:titleStyle>
    <p:bodyStyle>
      <a:lvl1pPr marL="0" indent="0" algn="l" defTabSz="788999" rtl="0" eaLnBrk="1" latinLnBrk="0" hangingPunct="1">
        <a:lnSpc>
          <a:spcPts val="1096"/>
        </a:lnSpc>
        <a:spcBef>
          <a:spcPts val="0"/>
        </a:spcBef>
        <a:buFont typeface="Arial" panose="020B0604020202020204" pitchFamily="34" charset="0"/>
        <a:buNone/>
        <a:defRPr sz="900" kern="1200" cap="all" baseline="0">
          <a:solidFill>
            <a:srgbClr val="9D2235"/>
          </a:solidFill>
          <a:latin typeface="+mn-lt"/>
          <a:ea typeface="+mn-ea"/>
          <a:cs typeface="+mn-cs"/>
        </a:defRPr>
      </a:lvl1pPr>
      <a:lvl2pPr marL="0" indent="0" algn="l" defTabSz="788999" rtl="0" eaLnBrk="1" latinLnBrk="0" hangingPunct="1">
        <a:lnSpc>
          <a:spcPts val="1096"/>
        </a:lnSpc>
        <a:spcBef>
          <a:spcPts val="1096"/>
        </a:spcBef>
        <a:buFont typeface="Arial" panose="020B0604020202020204" pitchFamily="34" charset="0"/>
        <a:buNone/>
        <a:defRPr sz="900" kern="1200" baseline="0">
          <a:solidFill>
            <a:schemeClr val="tx1"/>
          </a:solidFill>
          <a:latin typeface="+mn-lt"/>
          <a:ea typeface="+mn-ea"/>
          <a:cs typeface="+mn-cs"/>
        </a:defRPr>
      </a:lvl2pPr>
      <a:lvl3pPr marL="788999"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3pPr>
      <a:lvl4pPr marL="1183496"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4pPr>
      <a:lvl5pPr marL="1577996"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5pPr>
      <a:lvl6pPr marL="2169745"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6pPr>
      <a:lvl7pPr marL="2564244"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7pPr>
      <a:lvl8pPr marL="2958743"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8pPr>
      <a:lvl9pPr marL="3353243"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9pPr>
    </p:bodyStyle>
    <p:otherStyle>
      <a:defPPr>
        <a:defRPr lang="en-US"/>
      </a:defPPr>
      <a:lvl1pPr marL="0" algn="l" defTabSz="788999" rtl="0" eaLnBrk="1" latinLnBrk="0" hangingPunct="1">
        <a:defRPr sz="1575" kern="1200">
          <a:solidFill>
            <a:schemeClr val="tx1"/>
          </a:solidFill>
          <a:latin typeface="+mn-lt"/>
          <a:ea typeface="+mn-ea"/>
          <a:cs typeface="+mn-cs"/>
        </a:defRPr>
      </a:lvl1pPr>
      <a:lvl2pPr marL="394499" algn="l" defTabSz="788999" rtl="0" eaLnBrk="1" latinLnBrk="0" hangingPunct="1">
        <a:defRPr sz="1575" kern="1200">
          <a:solidFill>
            <a:schemeClr val="tx1"/>
          </a:solidFill>
          <a:latin typeface="+mn-lt"/>
          <a:ea typeface="+mn-ea"/>
          <a:cs typeface="+mn-cs"/>
        </a:defRPr>
      </a:lvl2pPr>
      <a:lvl3pPr marL="788999" algn="l" defTabSz="788999" rtl="0" eaLnBrk="1" latinLnBrk="0" hangingPunct="1">
        <a:defRPr sz="1575" kern="1200">
          <a:solidFill>
            <a:schemeClr val="tx1"/>
          </a:solidFill>
          <a:latin typeface="+mn-lt"/>
          <a:ea typeface="+mn-ea"/>
          <a:cs typeface="+mn-cs"/>
        </a:defRPr>
      </a:lvl3pPr>
      <a:lvl4pPr marL="1183498" algn="l" defTabSz="788999" rtl="0" eaLnBrk="1" latinLnBrk="0" hangingPunct="1">
        <a:defRPr sz="1575" kern="1200">
          <a:solidFill>
            <a:schemeClr val="tx1"/>
          </a:solidFill>
          <a:latin typeface="+mn-lt"/>
          <a:ea typeface="+mn-ea"/>
          <a:cs typeface="+mn-cs"/>
        </a:defRPr>
      </a:lvl4pPr>
      <a:lvl5pPr marL="1577996" algn="l" defTabSz="788999" rtl="0" eaLnBrk="1" latinLnBrk="0" hangingPunct="1">
        <a:defRPr sz="1575" kern="1200">
          <a:solidFill>
            <a:schemeClr val="tx1"/>
          </a:solidFill>
          <a:latin typeface="+mn-lt"/>
          <a:ea typeface="+mn-ea"/>
          <a:cs typeface="+mn-cs"/>
        </a:defRPr>
      </a:lvl5pPr>
      <a:lvl6pPr marL="1972496" algn="l" defTabSz="788999" rtl="0" eaLnBrk="1" latinLnBrk="0" hangingPunct="1">
        <a:defRPr sz="1575" kern="1200">
          <a:solidFill>
            <a:schemeClr val="tx1"/>
          </a:solidFill>
          <a:latin typeface="+mn-lt"/>
          <a:ea typeface="+mn-ea"/>
          <a:cs typeface="+mn-cs"/>
        </a:defRPr>
      </a:lvl6pPr>
      <a:lvl7pPr marL="2366994" algn="l" defTabSz="788999" rtl="0" eaLnBrk="1" latinLnBrk="0" hangingPunct="1">
        <a:defRPr sz="1575" kern="1200">
          <a:solidFill>
            <a:schemeClr val="tx1"/>
          </a:solidFill>
          <a:latin typeface="+mn-lt"/>
          <a:ea typeface="+mn-ea"/>
          <a:cs typeface="+mn-cs"/>
        </a:defRPr>
      </a:lvl7pPr>
      <a:lvl8pPr marL="2761494" algn="l" defTabSz="788999" rtl="0" eaLnBrk="1" latinLnBrk="0" hangingPunct="1">
        <a:defRPr sz="1575" kern="1200">
          <a:solidFill>
            <a:schemeClr val="tx1"/>
          </a:solidFill>
          <a:latin typeface="+mn-lt"/>
          <a:ea typeface="+mn-ea"/>
          <a:cs typeface="+mn-cs"/>
        </a:defRPr>
      </a:lvl8pPr>
      <a:lvl9pPr marL="3155992" algn="l" defTabSz="788999" rtl="0" eaLnBrk="1" latinLnBrk="0" hangingPunct="1">
        <a:defRPr sz="157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pos="43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61951" y="194732"/>
            <a:ext cx="1660404" cy="669925"/>
          </a:xfrm>
          <a:prstGeom prst="rect">
            <a:avLst/>
          </a:prstGeom>
        </p:spPr>
      </p:pic>
      <p:cxnSp>
        <p:nvCxnSpPr>
          <p:cNvPr id="13" name="Прямая соединительная линия 12"/>
          <p:cNvCxnSpPr/>
          <p:nvPr userDrawn="1"/>
        </p:nvCxnSpPr>
        <p:spPr>
          <a:xfrm>
            <a:off x="0" y="902785"/>
            <a:ext cx="2370667" cy="0"/>
          </a:xfrm>
          <a:prstGeom prst="line">
            <a:avLst/>
          </a:prstGeom>
          <a:ln>
            <a:solidFill>
              <a:srgbClr val="A7A9AC"/>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userDrawn="1"/>
        </p:nvSpPr>
        <p:spPr>
          <a:xfrm flipV="1">
            <a:off x="2302933" y="865531"/>
            <a:ext cx="9889066" cy="48868"/>
          </a:xfrm>
          <a:prstGeom prst="rect">
            <a:avLst/>
          </a:prstGeom>
          <a:solidFill>
            <a:srgbClr val="137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4810640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hf hdr="0" dt="0"/>
  <p:txStyles>
    <p:titleStyle>
      <a:lvl1pPr algn="l" defTabSz="1051998" rtl="0" eaLnBrk="1" latinLnBrk="0" hangingPunct="1">
        <a:lnSpc>
          <a:spcPct val="90000"/>
        </a:lnSpc>
        <a:spcBef>
          <a:spcPct val="0"/>
        </a:spcBef>
        <a:buNone/>
        <a:defRPr sz="1900" kern="1200">
          <a:solidFill>
            <a:srgbClr val="9D2235"/>
          </a:solidFill>
          <a:latin typeface="+mj-lt"/>
          <a:ea typeface="+mj-ea"/>
          <a:cs typeface="+mj-cs"/>
        </a:defRPr>
      </a:lvl1pPr>
    </p:titleStyle>
    <p:bodyStyle>
      <a:lvl1pPr marL="0" indent="0" algn="l" defTabSz="1051998" rtl="0" eaLnBrk="1" latinLnBrk="0" hangingPunct="1">
        <a:lnSpc>
          <a:spcPts val="1461"/>
        </a:lnSpc>
        <a:spcBef>
          <a:spcPts val="0"/>
        </a:spcBef>
        <a:buFont typeface="Arial" panose="020B0604020202020204" pitchFamily="34" charset="0"/>
        <a:buNone/>
        <a:defRPr sz="1200" kern="1200" cap="all" baseline="0">
          <a:solidFill>
            <a:srgbClr val="9D2235"/>
          </a:solidFill>
          <a:latin typeface="+mn-lt"/>
          <a:ea typeface="+mn-ea"/>
          <a:cs typeface="+mn-cs"/>
        </a:defRPr>
      </a:lvl1pPr>
      <a:lvl2pPr marL="0" indent="0" algn="l" defTabSz="1051998" rtl="0" eaLnBrk="1" latinLnBrk="0" hangingPunct="1">
        <a:lnSpc>
          <a:spcPts val="1461"/>
        </a:lnSpc>
        <a:spcBef>
          <a:spcPts val="1461"/>
        </a:spcBef>
        <a:buFont typeface="Arial" panose="020B0604020202020204" pitchFamily="34" charset="0"/>
        <a:buNone/>
        <a:defRPr sz="1200" kern="1200" baseline="0">
          <a:solidFill>
            <a:schemeClr val="tx1"/>
          </a:solidFill>
          <a:latin typeface="+mn-lt"/>
          <a:ea typeface="+mn-ea"/>
          <a:cs typeface="+mn-cs"/>
        </a:defRPr>
      </a:lvl2pPr>
      <a:lvl3pPr marL="1051998"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3pPr>
      <a:lvl4pPr marL="1577995"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4pPr>
      <a:lvl5pPr marL="2103995"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5pPr>
      <a:lvl6pPr marL="2892993"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6pPr>
      <a:lvl7pPr marL="3418992"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7pPr>
      <a:lvl8pPr marL="3944991"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8pPr>
      <a:lvl9pPr marL="4470990"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51998" rtl="0" eaLnBrk="1" latinLnBrk="0" hangingPunct="1">
        <a:defRPr sz="2100" kern="1200">
          <a:solidFill>
            <a:schemeClr val="tx1"/>
          </a:solidFill>
          <a:latin typeface="+mn-lt"/>
          <a:ea typeface="+mn-ea"/>
          <a:cs typeface="+mn-cs"/>
        </a:defRPr>
      </a:lvl1pPr>
      <a:lvl2pPr marL="525999" algn="l" defTabSz="1051998" rtl="0" eaLnBrk="1" latinLnBrk="0" hangingPunct="1">
        <a:defRPr sz="2100" kern="1200">
          <a:solidFill>
            <a:schemeClr val="tx1"/>
          </a:solidFill>
          <a:latin typeface="+mn-lt"/>
          <a:ea typeface="+mn-ea"/>
          <a:cs typeface="+mn-cs"/>
        </a:defRPr>
      </a:lvl2pPr>
      <a:lvl3pPr marL="1051998" algn="l" defTabSz="1051998" rtl="0" eaLnBrk="1" latinLnBrk="0" hangingPunct="1">
        <a:defRPr sz="2100" kern="1200">
          <a:solidFill>
            <a:schemeClr val="tx1"/>
          </a:solidFill>
          <a:latin typeface="+mn-lt"/>
          <a:ea typeface="+mn-ea"/>
          <a:cs typeface="+mn-cs"/>
        </a:defRPr>
      </a:lvl3pPr>
      <a:lvl4pPr marL="1577997" algn="l" defTabSz="1051998" rtl="0" eaLnBrk="1" latinLnBrk="0" hangingPunct="1">
        <a:defRPr sz="2100" kern="1200">
          <a:solidFill>
            <a:schemeClr val="tx1"/>
          </a:solidFill>
          <a:latin typeface="+mn-lt"/>
          <a:ea typeface="+mn-ea"/>
          <a:cs typeface="+mn-cs"/>
        </a:defRPr>
      </a:lvl4pPr>
      <a:lvl5pPr marL="2103995" algn="l" defTabSz="1051998" rtl="0" eaLnBrk="1" latinLnBrk="0" hangingPunct="1">
        <a:defRPr sz="2100" kern="1200">
          <a:solidFill>
            <a:schemeClr val="tx1"/>
          </a:solidFill>
          <a:latin typeface="+mn-lt"/>
          <a:ea typeface="+mn-ea"/>
          <a:cs typeface="+mn-cs"/>
        </a:defRPr>
      </a:lvl5pPr>
      <a:lvl6pPr marL="2629994" algn="l" defTabSz="1051998" rtl="0" eaLnBrk="1" latinLnBrk="0" hangingPunct="1">
        <a:defRPr sz="2100" kern="1200">
          <a:solidFill>
            <a:schemeClr val="tx1"/>
          </a:solidFill>
          <a:latin typeface="+mn-lt"/>
          <a:ea typeface="+mn-ea"/>
          <a:cs typeface="+mn-cs"/>
        </a:defRPr>
      </a:lvl6pPr>
      <a:lvl7pPr marL="3155992" algn="l" defTabSz="1051998" rtl="0" eaLnBrk="1" latinLnBrk="0" hangingPunct="1">
        <a:defRPr sz="2100" kern="1200">
          <a:solidFill>
            <a:schemeClr val="tx1"/>
          </a:solidFill>
          <a:latin typeface="+mn-lt"/>
          <a:ea typeface="+mn-ea"/>
          <a:cs typeface="+mn-cs"/>
        </a:defRPr>
      </a:lvl7pPr>
      <a:lvl8pPr marL="3681992" algn="l" defTabSz="1051998" rtl="0" eaLnBrk="1" latinLnBrk="0" hangingPunct="1">
        <a:defRPr sz="2100" kern="1200">
          <a:solidFill>
            <a:schemeClr val="tx1"/>
          </a:solidFill>
          <a:latin typeface="+mn-lt"/>
          <a:ea typeface="+mn-ea"/>
          <a:cs typeface="+mn-cs"/>
        </a:defRPr>
      </a:lvl8pPr>
      <a:lvl9pPr marL="4207989" algn="l" defTabSz="105199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pos="43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61951" y="194734"/>
            <a:ext cx="1660404" cy="669925"/>
          </a:xfrm>
          <a:prstGeom prst="rect">
            <a:avLst/>
          </a:prstGeom>
        </p:spPr>
      </p:pic>
      <p:cxnSp>
        <p:nvCxnSpPr>
          <p:cNvPr id="13" name="Прямая соединительная линия 12"/>
          <p:cNvCxnSpPr/>
          <p:nvPr userDrawn="1"/>
        </p:nvCxnSpPr>
        <p:spPr>
          <a:xfrm>
            <a:off x="1" y="902785"/>
            <a:ext cx="2370667" cy="0"/>
          </a:xfrm>
          <a:prstGeom prst="line">
            <a:avLst/>
          </a:prstGeom>
          <a:ln>
            <a:solidFill>
              <a:srgbClr val="A7A9AC"/>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userDrawn="1"/>
        </p:nvSpPr>
        <p:spPr>
          <a:xfrm flipV="1">
            <a:off x="2302933" y="865531"/>
            <a:ext cx="9889067" cy="48868"/>
          </a:xfrm>
          <a:prstGeom prst="rect">
            <a:avLst/>
          </a:prstGeom>
          <a:solidFill>
            <a:srgbClr val="137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05924117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hdr="0" dt="0"/>
  <p:txStyles>
    <p:titleStyle>
      <a:lvl1pPr algn="l" defTabSz="788999" rtl="0" eaLnBrk="1" latinLnBrk="0" hangingPunct="1">
        <a:lnSpc>
          <a:spcPct val="90000"/>
        </a:lnSpc>
        <a:spcBef>
          <a:spcPct val="0"/>
        </a:spcBef>
        <a:buNone/>
        <a:defRPr sz="1425" kern="1200">
          <a:solidFill>
            <a:srgbClr val="9D2235"/>
          </a:solidFill>
          <a:latin typeface="+mj-lt"/>
          <a:ea typeface="+mj-ea"/>
          <a:cs typeface="+mj-cs"/>
        </a:defRPr>
      </a:lvl1pPr>
    </p:titleStyle>
    <p:bodyStyle>
      <a:lvl1pPr marL="0" indent="0" algn="l" defTabSz="788999" rtl="0" eaLnBrk="1" latinLnBrk="0" hangingPunct="1">
        <a:lnSpc>
          <a:spcPts val="1096"/>
        </a:lnSpc>
        <a:spcBef>
          <a:spcPts val="0"/>
        </a:spcBef>
        <a:buFont typeface="Arial" panose="020B0604020202020204" pitchFamily="34" charset="0"/>
        <a:buNone/>
        <a:defRPr sz="900" kern="1200" cap="all" baseline="0">
          <a:solidFill>
            <a:srgbClr val="9D2235"/>
          </a:solidFill>
          <a:latin typeface="+mn-lt"/>
          <a:ea typeface="+mn-ea"/>
          <a:cs typeface="+mn-cs"/>
        </a:defRPr>
      </a:lvl1pPr>
      <a:lvl2pPr marL="0" indent="0" algn="l" defTabSz="788999" rtl="0" eaLnBrk="1" latinLnBrk="0" hangingPunct="1">
        <a:lnSpc>
          <a:spcPts val="1096"/>
        </a:lnSpc>
        <a:spcBef>
          <a:spcPts val="1096"/>
        </a:spcBef>
        <a:buFont typeface="Arial" panose="020B0604020202020204" pitchFamily="34" charset="0"/>
        <a:buNone/>
        <a:defRPr sz="900" kern="1200" baseline="0">
          <a:solidFill>
            <a:schemeClr val="tx1"/>
          </a:solidFill>
          <a:latin typeface="+mn-lt"/>
          <a:ea typeface="+mn-ea"/>
          <a:cs typeface="+mn-cs"/>
        </a:defRPr>
      </a:lvl2pPr>
      <a:lvl3pPr marL="788999"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3pPr>
      <a:lvl4pPr marL="1183496"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4pPr>
      <a:lvl5pPr marL="1577996" indent="0" algn="l" defTabSz="788999" rtl="0" eaLnBrk="1" latinLnBrk="0" hangingPunct="1">
        <a:lnSpc>
          <a:spcPts val="1096"/>
        </a:lnSpc>
        <a:spcBef>
          <a:spcPts val="431"/>
        </a:spcBef>
        <a:buFont typeface="Arial" panose="020B0604020202020204" pitchFamily="34" charset="0"/>
        <a:buNone/>
        <a:defRPr sz="900" kern="1200" baseline="0">
          <a:solidFill>
            <a:schemeClr val="tx1"/>
          </a:solidFill>
          <a:latin typeface="+mn-lt"/>
          <a:ea typeface="+mn-ea"/>
          <a:cs typeface="+mn-cs"/>
        </a:defRPr>
      </a:lvl5pPr>
      <a:lvl6pPr marL="2169745"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6pPr>
      <a:lvl7pPr marL="2564244"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7pPr>
      <a:lvl8pPr marL="2958743"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8pPr>
      <a:lvl9pPr marL="3353243" indent="-197250" algn="l" defTabSz="788999" rtl="0" eaLnBrk="1" latinLnBrk="0" hangingPunct="1">
        <a:lnSpc>
          <a:spcPct val="90000"/>
        </a:lnSpc>
        <a:spcBef>
          <a:spcPts val="431"/>
        </a:spcBef>
        <a:buFont typeface="Arial" panose="020B0604020202020204" pitchFamily="34" charset="0"/>
        <a:buChar char="•"/>
        <a:defRPr sz="1575" kern="1200">
          <a:solidFill>
            <a:schemeClr val="tx1"/>
          </a:solidFill>
          <a:latin typeface="+mn-lt"/>
          <a:ea typeface="+mn-ea"/>
          <a:cs typeface="+mn-cs"/>
        </a:defRPr>
      </a:lvl9pPr>
    </p:bodyStyle>
    <p:otherStyle>
      <a:defPPr>
        <a:defRPr lang="en-US"/>
      </a:defPPr>
      <a:lvl1pPr marL="0" algn="l" defTabSz="788999" rtl="0" eaLnBrk="1" latinLnBrk="0" hangingPunct="1">
        <a:defRPr sz="1575" kern="1200">
          <a:solidFill>
            <a:schemeClr val="tx1"/>
          </a:solidFill>
          <a:latin typeface="+mn-lt"/>
          <a:ea typeface="+mn-ea"/>
          <a:cs typeface="+mn-cs"/>
        </a:defRPr>
      </a:lvl1pPr>
      <a:lvl2pPr marL="394499" algn="l" defTabSz="788999" rtl="0" eaLnBrk="1" latinLnBrk="0" hangingPunct="1">
        <a:defRPr sz="1575" kern="1200">
          <a:solidFill>
            <a:schemeClr val="tx1"/>
          </a:solidFill>
          <a:latin typeface="+mn-lt"/>
          <a:ea typeface="+mn-ea"/>
          <a:cs typeface="+mn-cs"/>
        </a:defRPr>
      </a:lvl2pPr>
      <a:lvl3pPr marL="788999" algn="l" defTabSz="788999" rtl="0" eaLnBrk="1" latinLnBrk="0" hangingPunct="1">
        <a:defRPr sz="1575" kern="1200">
          <a:solidFill>
            <a:schemeClr val="tx1"/>
          </a:solidFill>
          <a:latin typeface="+mn-lt"/>
          <a:ea typeface="+mn-ea"/>
          <a:cs typeface="+mn-cs"/>
        </a:defRPr>
      </a:lvl3pPr>
      <a:lvl4pPr marL="1183498" algn="l" defTabSz="788999" rtl="0" eaLnBrk="1" latinLnBrk="0" hangingPunct="1">
        <a:defRPr sz="1575" kern="1200">
          <a:solidFill>
            <a:schemeClr val="tx1"/>
          </a:solidFill>
          <a:latin typeface="+mn-lt"/>
          <a:ea typeface="+mn-ea"/>
          <a:cs typeface="+mn-cs"/>
        </a:defRPr>
      </a:lvl4pPr>
      <a:lvl5pPr marL="1577996" algn="l" defTabSz="788999" rtl="0" eaLnBrk="1" latinLnBrk="0" hangingPunct="1">
        <a:defRPr sz="1575" kern="1200">
          <a:solidFill>
            <a:schemeClr val="tx1"/>
          </a:solidFill>
          <a:latin typeface="+mn-lt"/>
          <a:ea typeface="+mn-ea"/>
          <a:cs typeface="+mn-cs"/>
        </a:defRPr>
      </a:lvl5pPr>
      <a:lvl6pPr marL="1972496" algn="l" defTabSz="788999" rtl="0" eaLnBrk="1" latinLnBrk="0" hangingPunct="1">
        <a:defRPr sz="1575" kern="1200">
          <a:solidFill>
            <a:schemeClr val="tx1"/>
          </a:solidFill>
          <a:latin typeface="+mn-lt"/>
          <a:ea typeface="+mn-ea"/>
          <a:cs typeface="+mn-cs"/>
        </a:defRPr>
      </a:lvl6pPr>
      <a:lvl7pPr marL="2366994" algn="l" defTabSz="788999" rtl="0" eaLnBrk="1" latinLnBrk="0" hangingPunct="1">
        <a:defRPr sz="1575" kern="1200">
          <a:solidFill>
            <a:schemeClr val="tx1"/>
          </a:solidFill>
          <a:latin typeface="+mn-lt"/>
          <a:ea typeface="+mn-ea"/>
          <a:cs typeface="+mn-cs"/>
        </a:defRPr>
      </a:lvl7pPr>
      <a:lvl8pPr marL="2761494" algn="l" defTabSz="788999" rtl="0" eaLnBrk="1" latinLnBrk="0" hangingPunct="1">
        <a:defRPr sz="1575" kern="1200">
          <a:solidFill>
            <a:schemeClr val="tx1"/>
          </a:solidFill>
          <a:latin typeface="+mn-lt"/>
          <a:ea typeface="+mn-ea"/>
          <a:cs typeface="+mn-cs"/>
        </a:defRPr>
      </a:lvl8pPr>
      <a:lvl9pPr marL="3155992" algn="l" defTabSz="788999" rtl="0" eaLnBrk="1" latinLnBrk="0" hangingPunct="1">
        <a:defRPr sz="157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pos="43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61951" y="194732"/>
            <a:ext cx="1660404" cy="669925"/>
          </a:xfrm>
          <a:prstGeom prst="rect">
            <a:avLst/>
          </a:prstGeom>
        </p:spPr>
      </p:pic>
      <p:cxnSp>
        <p:nvCxnSpPr>
          <p:cNvPr id="13" name="Прямая соединительная линия 12"/>
          <p:cNvCxnSpPr/>
          <p:nvPr userDrawn="1"/>
        </p:nvCxnSpPr>
        <p:spPr>
          <a:xfrm>
            <a:off x="0" y="902785"/>
            <a:ext cx="2370667" cy="0"/>
          </a:xfrm>
          <a:prstGeom prst="line">
            <a:avLst/>
          </a:prstGeom>
          <a:ln>
            <a:solidFill>
              <a:srgbClr val="A7A9AC"/>
            </a:solidFill>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userDrawn="1"/>
        </p:nvSpPr>
        <p:spPr>
          <a:xfrm flipV="1">
            <a:off x="2302933" y="865531"/>
            <a:ext cx="9889066" cy="48868"/>
          </a:xfrm>
          <a:prstGeom prst="rect">
            <a:avLst/>
          </a:prstGeom>
          <a:solidFill>
            <a:srgbClr val="137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2725067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hf hdr="0" dt="0"/>
  <p:txStyles>
    <p:titleStyle>
      <a:lvl1pPr algn="l" defTabSz="1051998" rtl="0" eaLnBrk="1" latinLnBrk="0" hangingPunct="1">
        <a:lnSpc>
          <a:spcPct val="90000"/>
        </a:lnSpc>
        <a:spcBef>
          <a:spcPct val="0"/>
        </a:spcBef>
        <a:buNone/>
        <a:defRPr sz="1900" kern="1200">
          <a:solidFill>
            <a:srgbClr val="9D2235"/>
          </a:solidFill>
          <a:latin typeface="+mj-lt"/>
          <a:ea typeface="+mj-ea"/>
          <a:cs typeface="+mj-cs"/>
        </a:defRPr>
      </a:lvl1pPr>
    </p:titleStyle>
    <p:bodyStyle>
      <a:lvl1pPr marL="0" indent="0" algn="l" defTabSz="1051998" rtl="0" eaLnBrk="1" latinLnBrk="0" hangingPunct="1">
        <a:lnSpc>
          <a:spcPts val="1461"/>
        </a:lnSpc>
        <a:spcBef>
          <a:spcPts val="0"/>
        </a:spcBef>
        <a:buFont typeface="Arial" panose="020B0604020202020204" pitchFamily="34" charset="0"/>
        <a:buNone/>
        <a:defRPr sz="1200" kern="1200" cap="all" baseline="0">
          <a:solidFill>
            <a:srgbClr val="9D2235"/>
          </a:solidFill>
          <a:latin typeface="+mn-lt"/>
          <a:ea typeface="+mn-ea"/>
          <a:cs typeface="+mn-cs"/>
        </a:defRPr>
      </a:lvl1pPr>
      <a:lvl2pPr marL="0" indent="0" algn="l" defTabSz="1051998" rtl="0" eaLnBrk="1" latinLnBrk="0" hangingPunct="1">
        <a:lnSpc>
          <a:spcPts val="1461"/>
        </a:lnSpc>
        <a:spcBef>
          <a:spcPts val="1461"/>
        </a:spcBef>
        <a:buFont typeface="Arial" panose="020B0604020202020204" pitchFamily="34" charset="0"/>
        <a:buNone/>
        <a:defRPr sz="1200" kern="1200" baseline="0">
          <a:solidFill>
            <a:schemeClr val="tx1"/>
          </a:solidFill>
          <a:latin typeface="+mn-lt"/>
          <a:ea typeface="+mn-ea"/>
          <a:cs typeface="+mn-cs"/>
        </a:defRPr>
      </a:lvl2pPr>
      <a:lvl3pPr marL="1051998"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3pPr>
      <a:lvl4pPr marL="1577995"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4pPr>
      <a:lvl5pPr marL="2103995" indent="0" algn="l" defTabSz="1051998" rtl="0" eaLnBrk="1" latinLnBrk="0" hangingPunct="1">
        <a:lnSpc>
          <a:spcPts val="1461"/>
        </a:lnSpc>
        <a:spcBef>
          <a:spcPts val="575"/>
        </a:spcBef>
        <a:buFont typeface="Arial" panose="020B0604020202020204" pitchFamily="34" charset="0"/>
        <a:buNone/>
        <a:defRPr sz="1200" kern="1200" baseline="0">
          <a:solidFill>
            <a:schemeClr val="tx1"/>
          </a:solidFill>
          <a:latin typeface="+mn-lt"/>
          <a:ea typeface="+mn-ea"/>
          <a:cs typeface="+mn-cs"/>
        </a:defRPr>
      </a:lvl5pPr>
      <a:lvl6pPr marL="2892993"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6pPr>
      <a:lvl7pPr marL="3418992"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7pPr>
      <a:lvl8pPr marL="3944991"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8pPr>
      <a:lvl9pPr marL="4470990" indent="-263000" algn="l" defTabSz="1051998" rtl="0" eaLnBrk="1" latinLnBrk="0" hangingPunct="1">
        <a:lnSpc>
          <a:spcPct val="90000"/>
        </a:lnSpc>
        <a:spcBef>
          <a:spcPts val="5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1051998" rtl="0" eaLnBrk="1" latinLnBrk="0" hangingPunct="1">
        <a:defRPr sz="2100" kern="1200">
          <a:solidFill>
            <a:schemeClr val="tx1"/>
          </a:solidFill>
          <a:latin typeface="+mn-lt"/>
          <a:ea typeface="+mn-ea"/>
          <a:cs typeface="+mn-cs"/>
        </a:defRPr>
      </a:lvl1pPr>
      <a:lvl2pPr marL="525999" algn="l" defTabSz="1051998" rtl="0" eaLnBrk="1" latinLnBrk="0" hangingPunct="1">
        <a:defRPr sz="2100" kern="1200">
          <a:solidFill>
            <a:schemeClr val="tx1"/>
          </a:solidFill>
          <a:latin typeface="+mn-lt"/>
          <a:ea typeface="+mn-ea"/>
          <a:cs typeface="+mn-cs"/>
        </a:defRPr>
      </a:lvl2pPr>
      <a:lvl3pPr marL="1051998" algn="l" defTabSz="1051998" rtl="0" eaLnBrk="1" latinLnBrk="0" hangingPunct="1">
        <a:defRPr sz="2100" kern="1200">
          <a:solidFill>
            <a:schemeClr val="tx1"/>
          </a:solidFill>
          <a:latin typeface="+mn-lt"/>
          <a:ea typeface="+mn-ea"/>
          <a:cs typeface="+mn-cs"/>
        </a:defRPr>
      </a:lvl3pPr>
      <a:lvl4pPr marL="1577997" algn="l" defTabSz="1051998" rtl="0" eaLnBrk="1" latinLnBrk="0" hangingPunct="1">
        <a:defRPr sz="2100" kern="1200">
          <a:solidFill>
            <a:schemeClr val="tx1"/>
          </a:solidFill>
          <a:latin typeface="+mn-lt"/>
          <a:ea typeface="+mn-ea"/>
          <a:cs typeface="+mn-cs"/>
        </a:defRPr>
      </a:lvl4pPr>
      <a:lvl5pPr marL="2103995" algn="l" defTabSz="1051998" rtl="0" eaLnBrk="1" latinLnBrk="0" hangingPunct="1">
        <a:defRPr sz="2100" kern="1200">
          <a:solidFill>
            <a:schemeClr val="tx1"/>
          </a:solidFill>
          <a:latin typeface="+mn-lt"/>
          <a:ea typeface="+mn-ea"/>
          <a:cs typeface="+mn-cs"/>
        </a:defRPr>
      </a:lvl5pPr>
      <a:lvl6pPr marL="2629994" algn="l" defTabSz="1051998" rtl="0" eaLnBrk="1" latinLnBrk="0" hangingPunct="1">
        <a:defRPr sz="2100" kern="1200">
          <a:solidFill>
            <a:schemeClr val="tx1"/>
          </a:solidFill>
          <a:latin typeface="+mn-lt"/>
          <a:ea typeface="+mn-ea"/>
          <a:cs typeface="+mn-cs"/>
        </a:defRPr>
      </a:lvl6pPr>
      <a:lvl7pPr marL="3155992" algn="l" defTabSz="1051998" rtl="0" eaLnBrk="1" latinLnBrk="0" hangingPunct="1">
        <a:defRPr sz="2100" kern="1200">
          <a:solidFill>
            <a:schemeClr val="tx1"/>
          </a:solidFill>
          <a:latin typeface="+mn-lt"/>
          <a:ea typeface="+mn-ea"/>
          <a:cs typeface="+mn-cs"/>
        </a:defRPr>
      </a:lvl7pPr>
      <a:lvl8pPr marL="3681992" algn="l" defTabSz="1051998" rtl="0" eaLnBrk="1" latinLnBrk="0" hangingPunct="1">
        <a:defRPr sz="2100" kern="1200">
          <a:solidFill>
            <a:schemeClr val="tx1"/>
          </a:solidFill>
          <a:latin typeface="+mn-lt"/>
          <a:ea typeface="+mn-ea"/>
          <a:cs typeface="+mn-cs"/>
        </a:defRPr>
      </a:lvl8pPr>
      <a:lvl9pPr marL="4207989" algn="l" defTabSz="105199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pos="43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8000"/>
          </a:xfrm>
          <a:prstGeom prst="rect">
            <a:avLst/>
          </a:prstGeom>
          <a:solidFill>
            <a:srgbClr val="0E3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a:ea typeface="+mn-ea"/>
              <a:cs typeface="+mn-cs"/>
            </a:endParaRPr>
          </a:p>
        </p:txBody>
      </p:sp>
      <p:sp>
        <p:nvSpPr>
          <p:cNvPr id="6" name="Прямоугольник 5"/>
          <p:cNvSpPr/>
          <p:nvPr/>
        </p:nvSpPr>
        <p:spPr>
          <a:xfrm>
            <a:off x="604912" y="556957"/>
            <a:ext cx="10982176" cy="587831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white"/>
              </a:solidFill>
              <a:effectLst/>
              <a:uLnTx/>
              <a:uFillTx/>
              <a:latin typeface="Arial"/>
              <a:ea typeface="+mn-ea"/>
              <a:cs typeface="+mn-cs"/>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550" y="728663"/>
            <a:ext cx="2884067" cy="1163637"/>
          </a:xfrm>
          <a:prstGeom prst="rect">
            <a:avLst/>
          </a:prstGeom>
        </p:spPr>
      </p:pic>
      <p:sp>
        <p:nvSpPr>
          <p:cNvPr id="5" name="TextBox 4"/>
          <p:cNvSpPr txBox="1"/>
          <p:nvPr/>
        </p:nvSpPr>
        <p:spPr>
          <a:xfrm>
            <a:off x="1808252" y="1516958"/>
            <a:ext cx="9370031" cy="5078313"/>
          </a:xfrm>
          <a:prstGeom prst="rect">
            <a:avLst/>
          </a:prstGeom>
          <a:noFill/>
        </p:spPr>
        <p:txBody>
          <a:bodyPr wrap="square" rtlCol="0">
            <a:spAutoFit/>
          </a:bodyP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3200" b="1" i="0" u="none" strike="noStrike" kern="1200" cap="none" spc="0" normalizeH="0" baseline="0" noProof="0" dirty="0" smtClean="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400817"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smtClean="0">
                <a:ln>
                  <a:noFill/>
                </a:ln>
                <a:solidFill>
                  <a:srgbClr val="5B9BD5">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НОРМАТИВНО-ПРАВОВОЕ </a:t>
            </a:r>
            <a:r>
              <a:rPr kumimoji="0" lang="ru-RU" sz="3200" b="1" i="0" u="none" strike="noStrike" kern="1200" cap="none" spc="0" normalizeH="0" baseline="0" noProof="0" dirty="0">
                <a:ln>
                  <a:noFill/>
                </a:ln>
                <a:solidFill>
                  <a:srgbClr val="5B9BD5">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t>РЕГУЛИРОВАНИЕ СИСТЕМЫ ЦЕНООБРАЗОВАНИЯ И СМЕТНОГО НОРМИРОВАНИЯ В СТРОИТЕЛЬНОЙ ОТРАСЛИ РОССИЙСКОЙ ФЕДЕРАЦИИ</a:t>
            </a:r>
          </a:p>
          <a:p>
            <a:pPr marL="0" marR="0" lvl="0" indent="0" algn="r" defTabSz="400817"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400817"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Директор Департамента ценообразования</a:t>
            </a:r>
          </a:p>
          <a:p>
            <a:pPr marL="0" marR="0" lvl="0" indent="0" algn="r" defTabSz="400817"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и градостроительного зонирования</a:t>
            </a:r>
          </a:p>
          <a:p>
            <a:pPr marL="0" marR="0" lvl="0" indent="0" algn="r" defTabSz="400817"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Тютьмина Ирина Викторовна</a:t>
            </a:r>
            <a:endParaRPr kumimoji="0" lang="en-US" sz="1800" b="1"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400817" rtl="0" eaLnBrk="1" fontAlgn="auto" latinLnBrk="0" hangingPunct="1">
              <a:lnSpc>
                <a:spcPct val="100000"/>
              </a:lnSpc>
              <a:spcBef>
                <a:spcPts val="0"/>
              </a:spcBef>
              <a:spcAft>
                <a:spcPts val="0"/>
              </a:spcAft>
              <a:buClrTx/>
              <a:buSzTx/>
              <a:buFontTx/>
              <a:buNone/>
              <a:tabLst/>
              <a:defRPr/>
            </a:pPr>
            <a:endParaRPr kumimoji="0" lang="ru-RU" sz="1000" b="1"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endParaRPr>
          </a:p>
          <a:p>
            <a:pPr lvl="0" algn="r" defTabSz="400817">
              <a:defRPr/>
            </a:pPr>
            <a:r>
              <a:rPr lang="en-US" sz="1400" dirty="0" smtClean="0">
                <a:solidFill>
                  <a:srgbClr val="0E3D60"/>
                </a:solidFill>
                <a:latin typeface="Tahoma" panose="020B0604030504040204" pitchFamily="34" charset="0"/>
                <a:ea typeface="Tahoma" panose="020B0604030504040204" pitchFamily="34" charset="0"/>
                <a:cs typeface="Tahoma" panose="020B0604030504040204" pitchFamily="34" charset="0"/>
              </a:rPr>
              <a:t>E-mail: Irina.Tyutmina@minstroyrf.gov.ru</a:t>
            </a:r>
          </a:p>
          <a:p>
            <a:pPr lvl="0" algn="r" defTabSz="400817">
              <a:defRPr/>
            </a:pPr>
            <a:r>
              <a:rPr lang="ru-RU" sz="1400" dirty="0" smtClean="0">
                <a:solidFill>
                  <a:srgbClr val="0E3D60"/>
                </a:solidFill>
                <a:latin typeface="Tahoma" panose="020B0604030504040204" pitchFamily="34" charset="0"/>
                <a:ea typeface="Tahoma" panose="020B0604030504040204" pitchFamily="34" charset="0"/>
                <a:cs typeface="Tahoma" panose="020B0604030504040204" pitchFamily="34" charset="0"/>
              </a:rPr>
              <a:t>тел. 8(495)647-15-80, доб. 56024</a:t>
            </a:r>
            <a:endParaRPr lang="en-US" dirty="0" smtClean="0">
              <a:solidFill>
                <a:srgbClr val="0E3D60"/>
              </a:solidFill>
              <a:latin typeface="Tahoma" panose="020B0604030504040204" pitchFamily="34" charset="0"/>
              <a:ea typeface="Tahoma" panose="020B0604030504040204" pitchFamily="34" charset="0"/>
              <a:cs typeface="Tahoma" panose="020B0604030504040204" pitchFamily="34" charset="0"/>
            </a:endParaRPr>
          </a:p>
          <a:p>
            <a:pPr lvl="0" algn="r" defTabSz="400817">
              <a:defRPr/>
            </a:pPr>
            <a:r>
              <a:rPr lang="en-US" b="1" dirty="0" smtClean="0">
                <a:solidFill>
                  <a:srgbClr val="0E3D60"/>
                </a:solidFill>
                <a:latin typeface="Tahoma" panose="020B0604030504040204" pitchFamily="34" charset="0"/>
                <a:ea typeface="Tahoma" panose="020B0604030504040204" pitchFamily="34" charset="0"/>
                <a:cs typeface="Tahoma" panose="020B0604030504040204" pitchFamily="34" charset="0"/>
              </a:rPr>
              <a:t> </a:t>
            </a:r>
            <a:r>
              <a:rPr kumimoji="0" lang="ru-RU" sz="1800" b="1" i="0" u="none" strike="noStrike" kern="1200" cap="none" spc="0" normalizeH="0" baseline="0" noProof="0" dirty="0" smtClean="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ru-RU" sz="1800" b="1" i="0" u="none" strike="noStrike" kern="1200" cap="none" spc="0" normalizeH="0" baseline="0" noProof="0" dirty="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Скругленный прямоугольник 7"/>
          <p:cNvSpPr/>
          <p:nvPr/>
        </p:nvSpPr>
        <p:spPr>
          <a:xfrm flipV="1">
            <a:off x="2178121" y="4742037"/>
            <a:ext cx="1448656" cy="45719"/>
          </a:xfrm>
          <a:prstGeom prst="roundRect">
            <a:avLst/>
          </a:prstGeom>
          <a:solidFill>
            <a:srgbClr val="F6A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854020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7"/>
          <p:cNvSpPr txBox="1">
            <a:spLocks/>
          </p:cNvSpPr>
          <p:nvPr/>
        </p:nvSpPr>
        <p:spPr>
          <a:xfrm>
            <a:off x="1627903" y="296025"/>
            <a:ext cx="10909417" cy="514738"/>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400" b="1" spc="100" dirty="0">
                <a:solidFill>
                  <a:sysClr val="windowText" lastClr="000000"/>
                </a:solidFill>
                <a:latin typeface="Segoe UI Semibold"/>
              </a:rPr>
              <a:t>ОСНОВНЫЕ ЭТАПЫ РЕАЛИЗАЦИИ ПРОЕКТОВ В СТРОИТЕЛЬСТВЕ </a:t>
            </a:r>
          </a:p>
        </p:txBody>
      </p:sp>
      <p:sp>
        <p:nvSpPr>
          <p:cNvPr id="85" name="TextBox 84"/>
          <p:cNvSpPr txBox="1"/>
          <p:nvPr/>
        </p:nvSpPr>
        <p:spPr>
          <a:xfrm>
            <a:off x="11867494" y="17599"/>
            <a:ext cx="389204" cy="323165"/>
          </a:xfrm>
          <a:prstGeom prst="rect">
            <a:avLst/>
          </a:prstGeom>
          <a:noFill/>
        </p:spPr>
        <p:txBody>
          <a:bodyPr wrap="square" rtlCol="0">
            <a:spAutoFit/>
          </a:bodyPr>
          <a:lstStyle/>
          <a:p>
            <a:pPr algn="ctr" defTabSz="685800"/>
            <a:r>
              <a:rPr lang="ru-RU" sz="1500" dirty="0">
                <a:solidFill>
                  <a:srgbClr val="4F81BD">
                    <a:lumMod val="50000"/>
                  </a:srgbClr>
                </a:solidFill>
                <a:latin typeface="Century Gothic" panose="020B0502020202020204" pitchFamily="34" charset="0"/>
              </a:rPr>
              <a:t>2</a:t>
            </a:r>
          </a:p>
        </p:txBody>
      </p:sp>
      <p:sp>
        <p:nvSpPr>
          <p:cNvPr id="33" name="Прямоугольник 32"/>
          <p:cNvSpPr/>
          <p:nvPr/>
        </p:nvSpPr>
        <p:spPr>
          <a:xfrm>
            <a:off x="1189" y="914400"/>
            <a:ext cx="12192000" cy="5943600"/>
          </a:xfrm>
          <a:prstGeom prst="rect">
            <a:avLst/>
          </a:prstGeom>
          <a:gradFill flip="none" rotWithShape="1">
            <a:gsLst>
              <a:gs pos="46000">
                <a:schemeClr val="bg1"/>
              </a:gs>
              <a:gs pos="100000">
                <a:srgbClr val="CCDDED">
                  <a:alpha val="2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655955" lvl="0" indent="-958215" algn="just">
              <a:lnSpc>
                <a:spcPct val="89100"/>
              </a:lnSpc>
            </a:pPr>
            <a:endParaRPr lang="ru-RU" sz="2000" spc="-5" dirty="0">
              <a:solidFill>
                <a:prstClr val="black"/>
              </a:solidFill>
              <a:latin typeface="Century Gothic"/>
              <a:cs typeface="Century Gothic"/>
            </a:endParaRPr>
          </a:p>
        </p:txBody>
      </p:sp>
      <p:sp>
        <p:nvSpPr>
          <p:cNvPr id="34" name="Прямоугольник 33"/>
          <p:cNvSpPr/>
          <p:nvPr/>
        </p:nvSpPr>
        <p:spPr>
          <a:xfrm>
            <a:off x="1832258" y="1344885"/>
            <a:ext cx="9450649" cy="769441"/>
          </a:xfrm>
          <a:prstGeom prst="rect">
            <a:avLst/>
          </a:prstGeom>
        </p:spPr>
        <p:txBody>
          <a:bodyPr wrap="square">
            <a:spAutoFit/>
          </a:bodyPr>
          <a:lstStyle/>
          <a:p>
            <a:pPr lvl="0"/>
            <a:r>
              <a:rPr lang="ru-RU" sz="2200" b="1" kern="0" dirty="0" smtClean="0">
                <a:solidFill>
                  <a:prstClr val="black"/>
                </a:solidFill>
                <a:latin typeface="Segeo UI"/>
              </a:rPr>
              <a:t>ЭТАП </a:t>
            </a:r>
            <a:r>
              <a:rPr lang="ru-RU" sz="2200" b="1" kern="0" dirty="0">
                <a:solidFill>
                  <a:prstClr val="black"/>
                </a:solidFill>
                <a:latin typeface="Segeo UI"/>
              </a:rPr>
              <a:t>№ 1. </a:t>
            </a:r>
            <a:r>
              <a:rPr lang="ru-RU" sz="2200" kern="0" dirty="0">
                <a:solidFill>
                  <a:prstClr val="black"/>
                </a:solidFill>
                <a:latin typeface="Segeo UI"/>
              </a:rPr>
              <a:t>Планирование инвестиций (капитальных вложений) </a:t>
            </a:r>
            <a:endParaRPr lang="ru-RU" sz="2200" kern="0" dirty="0" smtClean="0">
              <a:solidFill>
                <a:prstClr val="black"/>
              </a:solidFill>
              <a:latin typeface="Segeo UI"/>
            </a:endParaRPr>
          </a:p>
          <a:p>
            <a:pPr lvl="0"/>
            <a:r>
              <a:rPr lang="ru-RU" sz="2200" kern="0" dirty="0" smtClean="0">
                <a:solidFill>
                  <a:prstClr val="black"/>
                </a:solidFill>
                <a:latin typeface="Segeo UI"/>
              </a:rPr>
              <a:t>в </a:t>
            </a:r>
            <a:r>
              <a:rPr lang="ru-RU" sz="2200" kern="0" dirty="0">
                <a:solidFill>
                  <a:prstClr val="black"/>
                </a:solidFill>
                <a:latin typeface="Segeo UI"/>
              </a:rPr>
              <a:t>объекты </a:t>
            </a:r>
            <a:r>
              <a:rPr lang="ru-RU" sz="2200" kern="0" dirty="0" smtClean="0">
                <a:solidFill>
                  <a:prstClr val="black"/>
                </a:solidFill>
                <a:latin typeface="Segeo UI"/>
              </a:rPr>
              <a:t>капитального строительства; </a:t>
            </a:r>
            <a:endParaRPr lang="ru-RU" sz="2200" kern="0" dirty="0">
              <a:solidFill>
                <a:prstClr val="black"/>
              </a:solidFill>
              <a:latin typeface="Segeo UI"/>
            </a:endParaRPr>
          </a:p>
        </p:txBody>
      </p:sp>
      <p:pic>
        <p:nvPicPr>
          <p:cNvPr id="4" name="Рисунок 3"/>
          <p:cNvPicPr>
            <a:picLocks noChangeAspect="1"/>
          </p:cNvPicPr>
          <p:nvPr/>
        </p:nvPicPr>
        <p:blipFill>
          <a:blip r:embed="rId2" cstate="print">
            <a:clrChange>
              <a:clrFrom>
                <a:srgbClr val="EEEEEE"/>
              </a:clrFrom>
              <a:clrTo>
                <a:srgbClr val="EEEEEE">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03166" y="1269805"/>
            <a:ext cx="973942" cy="919603"/>
          </a:xfrm>
          <a:prstGeom prst="rect">
            <a:avLst/>
          </a:prstGeom>
        </p:spPr>
      </p:pic>
      <p:sp>
        <p:nvSpPr>
          <p:cNvPr id="5" name="Прямоугольник 4"/>
          <p:cNvSpPr/>
          <p:nvPr/>
        </p:nvSpPr>
        <p:spPr>
          <a:xfrm>
            <a:off x="1832258" y="2743588"/>
            <a:ext cx="9450649" cy="769441"/>
          </a:xfrm>
          <a:prstGeom prst="rect">
            <a:avLst/>
          </a:prstGeom>
        </p:spPr>
        <p:txBody>
          <a:bodyPr wrap="square">
            <a:spAutoFit/>
          </a:bodyPr>
          <a:lstStyle/>
          <a:p>
            <a:pPr lvl="0"/>
            <a:r>
              <a:rPr lang="ru-RU" sz="2200" b="1" kern="0" dirty="0">
                <a:solidFill>
                  <a:prstClr val="black"/>
                </a:solidFill>
                <a:latin typeface="Segeo UI"/>
              </a:rPr>
              <a:t>ЭТАП № 2. </a:t>
            </a:r>
            <a:r>
              <a:rPr lang="ru-RU" sz="2200" kern="0" dirty="0">
                <a:solidFill>
                  <a:prstClr val="black"/>
                </a:solidFill>
                <a:latin typeface="Segeo UI"/>
              </a:rPr>
              <a:t>Определение сметной стоимости строительства на стадии подготовки проектной документации и прохождения ее </a:t>
            </a:r>
            <a:r>
              <a:rPr lang="ru-RU" sz="2200" kern="0" dirty="0" smtClean="0">
                <a:solidFill>
                  <a:prstClr val="black"/>
                </a:solidFill>
                <a:latin typeface="Segeo UI"/>
              </a:rPr>
              <a:t>экспертизы;</a:t>
            </a:r>
            <a:endParaRPr lang="ru-RU" sz="2200" kern="0" dirty="0">
              <a:solidFill>
                <a:prstClr val="black"/>
              </a:solidFill>
              <a:latin typeface="Segeo UI"/>
            </a:endParaRPr>
          </a:p>
        </p:txBody>
      </p:sp>
      <p:pic>
        <p:nvPicPr>
          <p:cNvPr id="6" name="Рисунок 5"/>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29039" y="2668508"/>
            <a:ext cx="914631" cy="844521"/>
          </a:xfrm>
          <a:prstGeom prst="rect">
            <a:avLst/>
          </a:prstGeom>
        </p:spPr>
      </p:pic>
      <p:sp>
        <p:nvSpPr>
          <p:cNvPr id="8" name="Прямоугольник 7"/>
          <p:cNvSpPr/>
          <p:nvPr/>
        </p:nvSpPr>
        <p:spPr>
          <a:xfrm>
            <a:off x="1832258" y="4102122"/>
            <a:ext cx="9450649" cy="769441"/>
          </a:xfrm>
          <a:prstGeom prst="rect">
            <a:avLst/>
          </a:prstGeom>
        </p:spPr>
        <p:txBody>
          <a:bodyPr wrap="square">
            <a:spAutoFit/>
          </a:bodyPr>
          <a:lstStyle/>
          <a:p>
            <a:pPr lvl="0"/>
            <a:r>
              <a:rPr lang="ru-RU" sz="2200" b="1" kern="0" dirty="0">
                <a:solidFill>
                  <a:prstClr val="black"/>
                </a:solidFill>
                <a:latin typeface="Segeo UI"/>
              </a:rPr>
              <a:t>ЭТАП   №  3. </a:t>
            </a:r>
            <a:r>
              <a:rPr lang="ru-RU" sz="2200" kern="0" dirty="0">
                <a:solidFill>
                  <a:prstClr val="black"/>
                </a:solidFill>
                <a:latin typeface="Segeo UI"/>
              </a:rPr>
              <a:t>Формирование НМЦК и составление сметы </a:t>
            </a:r>
            <a:r>
              <a:rPr lang="ru-RU" sz="2200" kern="0" dirty="0" smtClean="0">
                <a:solidFill>
                  <a:prstClr val="black"/>
                </a:solidFill>
                <a:latin typeface="Segeo UI"/>
              </a:rPr>
              <a:t>контракта, заключение контракта;</a:t>
            </a:r>
            <a:endParaRPr lang="ru-RU" sz="2200" kern="0" dirty="0">
              <a:solidFill>
                <a:prstClr val="black"/>
              </a:solidFill>
              <a:latin typeface="Segeo UI"/>
            </a:endParaRPr>
          </a:p>
        </p:txBody>
      </p:sp>
      <p:pic>
        <p:nvPicPr>
          <p:cNvPr id="9" name="Рисунок 8"/>
          <p:cNvPicPr>
            <a:picLocks noChangeAspect="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503166" y="4020265"/>
            <a:ext cx="1019587" cy="993828"/>
          </a:xfrm>
          <a:prstGeom prst="rect">
            <a:avLst/>
          </a:prstGeom>
        </p:spPr>
      </p:pic>
      <p:sp>
        <p:nvSpPr>
          <p:cNvPr id="10" name="Прямоугольник 9"/>
          <p:cNvSpPr/>
          <p:nvPr/>
        </p:nvSpPr>
        <p:spPr>
          <a:xfrm>
            <a:off x="1875599" y="5460657"/>
            <a:ext cx="10186497" cy="1107996"/>
          </a:xfrm>
          <a:prstGeom prst="rect">
            <a:avLst/>
          </a:prstGeom>
        </p:spPr>
        <p:txBody>
          <a:bodyPr wrap="square">
            <a:spAutoFit/>
          </a:bodyPr>
          <a:lstStyle/>
          <a:p>
            <a:pPr lvl="0"/>
            <a:r>
              <a:rPr lang="ru-RU" sz="2200" b="1" kern="0" dirty="0">
                <a:solidFill>
                  <a:prstClr val="black"/>
                </a:solidFill>
                <a:latin typeface="Segeo UI"/>
              </a:rPr>
              <a:t>ЭТАП № 4. </a:t>
            </a:r>
            <a:r>
              <a:rPr lang="ru-RU" sz="2200" kern="0" dirty="0" smtClean="0">
                <a:solidFill>
                  <a:prstClr val="black"/>
                </a:solidFill>
                <a:latin typeface="Segeo UI"/>
              </a:rPr>
              <a:t>Реализация (исполнение) государственных(муниципальных) контрактов по проектированию</a:t>
            </a:r>
            <a:r>
              <a:rPr lang="ru-RU" sz="2200" kern="0" dirty="0">
                <a:solidFill>
                  <a:prstClr val="black"/>
                </a:solidFill>
                <a:latin typeface="Segeo UI"/>
              </a:rPr>
              <a:t>,</a:t>
            </a:r>
            <a:r>
              <a:rPr lang="ru-RU" sz="2200" kern="0" dirty="0" smtClean="0">
                <a:solidFill>
                  <a:prstClr val="black"/>
                </a:solidFill>
                <a:latin typeface="Segeo UI"/>
              </a:rPr>
              <a:t> строительству, реконструкции, капитальному </a:t>
            </a:r>
            <a:r>
              <a:rPr lang="ru-RU" sz="2200" kern="0" dirty="0">
                <a:solidFill>
                  <a:prstClr val="black"/>
                </a:solidFill>
                <a:latin typeface="Segeo UI"/>
              </a:rPr>
              <a:t>ремонту объектов капитального строительства.</a:t>
            </a:r>
          </a:p>
        </p:txBody>
      </p:sp>
      <p:pic>
        <p:nvPicPr>
          <p:cNvPr id="11" name="Рисунок 10"/>
          <p:cNvPicPr>
            <a:picLocks noChangeAspect="1"/>
          </p:cNvPicPr>
          <p:nvPr/>
        </p:nvPicPr>
        <p:blipFill>
          <a:blip r:embed="rId6" cstate="print">
            <a:duotone>
              <a:schemeClr val="accent2">
                <a:shade val="45000"/>
                <a:satMod val="135000"/>
              </a:schemeClr>
              <a:prstClr val="white"/>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529039" y="5465057"/>
            <a:ext cx="1045012" cy="993828"/>
          </a:xfrm>
          <a:prstGeom prst="rect">
            <a:avLst/>
          </a:prstGeom>
        </p:spPr>
      </p:pic>
    </p:spTree>
    <p:extLst>
      <p:ext uri="{BB962C8B-B14F-4D97-AF65-F5344CB8AC3E}">
        <p14:creationId xmlns:p14="http://schemas.microsoft.com/office/powerpoint/2010/main" val="1885962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63896" y="44636"/>
            <a:ext cx="389204" cy="323165"/>
          </a:xfrm>
          <a:prstGeom prst="rect">
            <a:avLst/>
          </a:prstGeom>
          <a:noFill/>
        </p:spPr>
        <p:txBody>
          <a:bodyPr wrap="square" rtlCol="0">
            <a:spAutoFit/>
          </a:bodyPr>
          <a:lstStyle/>
          <a:p>
            <a:pPr algn="ctr" defTabSz="685800"/>
            <a:r>
              <a:rPr lang="ru-RU" sz="1500" dirty="0">
                <a:solidFill>
                  <a:srgbClr val="4F81BD">
                    <a:lumMod val="50000"/>
                  </a:srgbClr>
                </a:solidFill>
                <a:latin typeface="Century Gothic" panose="020B0502020202020204" pitchFamily="34" charset="0"/>
              </a:rPr>
              <a:t>3</a:t>
            </a:r>
          </a:p>
        </p:txBody>
      </p:sp>
      <p:sp>
        <p:nvSpPr>
          <p:cNvPr id="2" name="Прямоугольник 1"/>
          <p:cNvSpPr/>
          <p:nvPr/>
        </p:nvSpPr>
        <p:spPr>
          <a:xfrm>
            <a:off x="602566" y="875472"/>
            <a:ext cx="10986868" cy="1200329"/>
          </a:xfrm>
          <a:prstGeom prst="rect">
            <a:avLst/>
          </a:prstGeom>
        </p:spPr>
        <p:txBody>
          <a:bodyPr wrap="square">
            <a:spAutoFit/>
          </a:bodyPr>
          <a:lstStyle/>
          <a:p>
            <a:pPr lvl="0" algn="ctr" defTabSz="300613"/>
            <a:r>
              <a:rPr lang="ru-RU" sz="2000" b="1" kern="0" dirty="0">
                <a:solidFill>
                  <a:prstClr val="black"/>
                </a:solidFill>
                <a:latin typeface="Segeo UI"/>
              </a:rPr>
              <a:t>Методика разработки и применения укрупненных </a:t>
            </a:r>
            <a:br>
              <a:rPr lang="ru-RU" sz="2000" b="1" kern="0" dirty="0">
                <a:solidFill>
                  <a:prstClr val="black"/>
                </a:solidFill>
                <a:latin typeface="Segeo UI"/>
              </a:rPr>
            </a:br>
            <a:r>
              <a:rPr lang="ru-RU" sz="2000" b="1" kern="0" dirty="0">
                <a:solidFill>
                  <a:prstClr val="black"/>
                </a:solidFill>
                <a:latin typeface="Segeo UI"/>
              </a:rPr>
              <a:t>нормативов цены строительства, а также порядка их утверждения</a:t>
            </a:r>
          </a:p>
          <a:p>
            <a:pPr lvl="0" algn="ctr" defTabSz="300613"/>
            <a:r>
              <a:rPr lang="ru-RU" sz="1600" b="1" kern="0" dirty="0">
                <a:solidFill>
                  <a:prstClr val="black"/>
                </a:solidFill>
                <a:latin typeface="Segeo UI"/>
              </a:rPr>
              <a:t>(Утверждена приказом Минстроя России от 29 мая 2019 г. № 314/пр.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Приказ </a:t>
            </a:r>
            <a:r>
              <a:rPr lang="ru-RU" sz="1600" b="1" kern="0" dirty="0">
                <a:solidFill>
                  <a:prstClr val="black"/>
                </a:solidFill>
                <a:latin typeface="Segeo UI"/>
              </a:rPr>
              <a:t>зарегистрирован Минюстом России 30 декабря 2019 г. за № 57064)</a:t>
            </a:r>
          </a:p>
        </p:txBody>
      </p:sp>
      <p:sp>
        <p:nvSpPr>
          <p:cNvPr id="11" name="Загнутый угол 10"/>
          <p:cNvSpPr/>
          <p:nvPr/>
        </p:nvSpPr>
        <p:spPr>
          <a:xfrm>
            <a:off x="225080" y="2208081"/>
            <a:ext cx="5997590" cy="4488142"/>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endParaRPr lang="ru-RU" sz="1550" b="1" i="1" u="sng" kern="0" dirty="0" smtClean="0">
              <a:solidFill>
                <a:prstClr val="black"/>
              </a:solidFill>
              <a:latin typeface="Segeo UI"/>
            </a:endParaRPr>
          </a:p>
          <a:p>
            <a:pPr lvl="0" algn="ctr" defTabSz="300613"/>
            <a:r>
              <a:rPr lang="ru-RU" sz="1550" b="1" i="1" u="sng" kern="0" dirty="0" smtClean="0">
                <a:solidFill>
                  <a:prstClr val="black"/>
                </a:solidFill>
                <a:latin typeface="Segeo UI"/>
              </a:rPr>
              <a:t>Определяет:</a:t>
            </a:r>
          </a:p>
          <a:p>
            <a:pPr lvl="0" algn="ctr" defTabSz="300613"/>
            <a:endParaRPr lang="ru-RU" sz="1400" b="1" i="1" u="sng"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smtClean="0">
                <a:solidFill>
                  <a:prstClr val="black"/>
                </a:solidFill>
                <a:latin typeface="Segeo UI"/>
              </a:rPr>
              <a:t>Правила </a:t>
            </a:r>
            <a:r>
              <a:rPr lang="ru-RU" sz="1550" kern="0" dirty="0">
                <a:solidFill>
                  <a:prstClr val="black"/>
                </a:solidFill>
                <a:latin typeface="Segeo UI"/>
              </a:rPr>
              <a:t>разработки и актуализации показателей НЦС</a:t>
            </a:r>
            <a:r>
              <a:rPr lang="ru-RU" sz="1550" kern="0" dirty="0" smtClean="0">
                <a:solidFill>
                  <a:prstClr val="black"/>
                </a:solidFill>
                <a:latin typeface="Segeo UI"/>
              </a:rPr>
              <a:t>,  </a:t>
            </a:r>
            <a:r>
              <a:rPr lang="ru-RU" sz="1550" kern="0" dirty="0">
                <a:solidFill>
                  <a:prstClr val="black"/>
                </a:solidFill>
                <a:latin typeface="Segeo UI"/>
              </a:rPr>
              <a:t>в том числе: </a:t>
            </a:r>
            <a:endParaRPr lang="ru-RU" sz="1550"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v"/>
            </a:pPr>
            <a:r>
              <a:rPr lang="ru-RU" sz="1550" kern="0" dirty="0">
                <a:solidFill>
                  <a:prstClr val="black"/>
                </a:solidFill>
                <a:latin typeface="Segeo UI"/>
              </a:rPr>
              <a:t>Правила отбора объектов – представителей;</a:t>
            </a:r>
          </a:p>
          <a:p>
            <a:pPr marL="285750" lvl="0" indent="-285750" algn="just" defTabSz="300613">
              <a:buFont typeface="Wingdings" panose="05000000000000000000" pitchFamily="2" charset="2"/>
              <a:buChar char="v"/>
            </a:pPr>
            <a:r>
              <a:rPr lang="ru-RU" sz="1550" kern="0" dirty="0">
                <a:solidFill>
                  <a:prstClr val="black"/>
                </a:solidFill>
                <a:latin typeface="Segeo UI"/>
              </a:rPr>
              <a:t>Правила формирования </a:t>
            </a:r>
            <a:r>
              <a:rPr lang="ru-RU" sz="1550" kern="0" dirty="0" smtClean="0">
                <a:solidFill>
                  <a:prstClr val="black"/>
                </a:solidFill>
                <a:latin typeface="Segeo UI"/>
              </a:rPr>
              <a:t>РТМ</a:t>
            </a:r>
            <a:r>
              <a:rPr lang="ru-RU" sz="1550" kern="0" dirty="0">
                <a:solidFill>
                  <a:prstClr val="black"/>
                </a:solidFill>
                <a:latin typeface="Segeo UI"/>
              </a:rPr>
              <a:t>;</a:t>
            </a:r>
          </a:p>
          <a:p>
            <a:pPr marL="285750" lvl="0" indent="-285750" algn="just" defTabSz="300613">
              <a:buFont typeface="Wingdings" panose="05000000000000000000" pitchFamily="2" charset="2"/>
              <a:buChar char="v"/>
            </a:pPr>
            <a:r>
              <a:rPr lang="ru-RU" sz="1550" kern="0" dirty="0">
                <a:solidFill>
                  <a:prstClr val="black"/>
                </a:solidFill>
                <a:latin typeface="Segeo UI"/>
              </a:rPr>
              <a:t>Правила учета прочих работ и затрат;</a:t>
            </a:r>
          </a:p>
          <a:p>
            <a:pPr marL="285750" lvl="0" indent="-285750" algn="just" defTabSz="300613">
              <a:buFont typeface="Wingdings" panose="05000000000000000000" pitchFamily="2" charset="2"/>
              <a:buChar char="v"/>
            </a:pPr>
            <a:r>
              <a:rPr lang="ru-RU" sz="1550" kern="0" dirty="0">
                <a:solidFill>
                  <a:prstClr val="black"/>
                </a:solidFill>
                <a:latin typeface="Segeo UI"/>
              </a:rPr>
              <a:t>Правила определения текущей стоимости строительных ресурсов, используемых при разработке показателей НЦС</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v"/>
            </a:pPr>
            <a:endParaRPr lang="ru-RU" sz="5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smtClean="0">
                <a:solidFill>
                  <a:prstClr val="black"/>
                </a:solidFill>
                <a:latin typeface="Segeo UI"/>
              </a:rPr>
              <a:t>Порядок </a:t>
            </a:r>
            <a:r>
              <a:rPr lang="ru-RU" sz="1550" kern="0" dirty="0">
                <a:solidFill>
                  <a:prstClr val="black"/>
                </a:solidFill>
                <a:latin typeface="Segeo UI"/>
              </a:rPr>
              <a:t>комплектования и оформление сборников показателей НЦС</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5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smtClean="0">
                <a:solidFill>
                  <a:prstClr val="black"/>
                </a:solidFill>
                <a:latin typeface="Segeo UI"/>
              </a:rPr>
              <a:t>Порядок </a:t>
            </a:r>
            <a:r>
              <a:rPr lang="ru-RU" sz="1550" kern="0" dirty="0">
                <a:solidFill>
                  <a:prstClr val="black"/>
                </a:solidFill>
                <a:latin typeface="Segeo UI"/>
              </a:rPr>
              <a:t>рассмотрения и утверждения показателей НЦС</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5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smtClean="0">
                <a:solidFill>
                  <a:prstClr val="black"/>
                </a:solidFill>
                <a:latin typeface="Segeo UI"/>
              </a:rPr>
              <a:t>Правила </a:t>
            </a:r>
            <a:r>
              <a:rPr lang="ru-RU" sz="1550" kern="0" dirty="0">
                <a:solidFill>
                  <a:prstClr val="black"/>
                </a:solidFill>
                <a:latin typeface="Segeo UI"/>
              </a:rPr>
              <a:t>применения показателей НЦС в зависимости </a:t>
            </a:r>
            <a:r>
              <a:rPr lang="ru-RU" sz="1550" kern="0" dirty="0" smtClean="0">
                <a:solidFill>
                  <a:prstClr val="black"/>
                </a:solidFill>
                <a:latin typeface="Segeo UI"/>
              </a:rPr>
              <a:t>         от </a:t>
            </a:r>
            <a:r>
              <a:rPr lang="ru-RU" sz="1550" kern="0" dirty="0">
                <a:solidFill>
                  <a:prstClr val="black"/>
                </a:solidFill>
                <a:latin typeface="Segeo UI"/>
              </a:rPr>
              <a:t>региона расположения </a:t>
            </a:r>
            <a:r>
              <a:rPr lang="ru-RU" sz="1550" kern="0" dirty="0" smtClean="0">
                <a:solidFill>
                  <a:prstClr val="black"/>
                </a:solidFill>
                <a:latin typeface="Segeo UI"/>
              </a:rPr>
              <a:t>объекта </a:t>
            </a:r>
            <a:br>
              <a:rPr lang="ru-RU" sz="1550" kern="0" dirty="0" smtClean="0">
                <a:solidFill>
                  <a:prstClr val="black"/>
                </a:solidFill>
                <a:latin typeface="Segeo UI"/>
              </a:rPr>
            </a:br>
            <a:r>
              <a:rPr lang="ru-RU" sz="1550" kern="0" dirty="0" smtClean="0">
                <a:solidFill>
                  <a:prstClr val="black"/>
                </a:solidFill>
                <a:latin typeface="Segeo UI"/>
              </a:rPr>
              <a:t>капитального </a:t>
            </a:r>
            <a:r>
              <a:rPr lang="ru-RU" sz="1550" kern="0" dirty="0">
                <a:solidFill>
                  <a:prstClr val="black"/>
                </a:solidFill>
                <a:latin typeface="Segeo UI"/>
              </a:rPr>
              <a:t>строительства.</a:t>
            </a:r>
          </a:p>
        </p:txBody>
      </p:sp>
      <p:sp>
        <p:nvSpPr>
          <p:cNvPr id="14" name="Загнутый угол 13"/>
          <p:cNvSpPr/>
          <p:nvPr/>
        </p:nvSpPr>
        <p:spPr>
          <a:xfrm>
            <a:off x="6436426" y="2208081"/>
            <a:ext cx="5604130" cy="4488142"/>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endParaRPr lang="ru-RU" sz="1550" b="1" i="1" u="sng" kern="0" dirty="0" smtClean="0">
              <a:solidFill>
                <a:prstClr val="black"/>
              </a:solidFill>
              <a:latin typeface="Segeo UI"/>
            </a:endParaRPr>
          </a:p>
          <a:p>
            <a:pPr lvl="0" algn="ctr" defTabSz="300613"/>
            <a:endParaRPr lang="ru-RU" sz="1550" b="1" i="1" u="sng" kern="0" dirty="0">
              <a:solidFill>
                <a:prstClr val="black"/>
              </a:solidFill>
              <a:latin typeface="Segeo UI"/>
            </a:endParaRPr>
          </a:p>
          <a:p>
            <a:pPr lvl="0" algn="ctr" defTabSz="300613"/>
            <a:r>
              <a:rPr lang="ru-RU" sz="1550" b="1" i="1" u="sng" kern="0" dirty="0" smtClean="0">
                <a:solidFill>
                  <a:prstClr val="black"/>
                </a:solidFill>
                <a:latin typeface="Segeo UI"/>
              </a:rPr>
              <a:t>Новеллы:</a:t>
            </a:r>
          </a:p>
          <a:p>
            <a:pPr lvl="0" algn="ctr" defTabSz="300613"/>
            <a:endParaRPr lang="ru-RU" sz="1400" b="1" i="1" u="sng" kern="0" dirty="0" smtClean="0">
              <a:solidFill>
                <a:prstClr val="black"/>
              </a:solidFill>
              <a:latin typeface="Segeo UI"/>
            </a:endParaRPr>
          </a:p>
          <a:p>
            <a:pPr marL="285750" lvl="0" indent="-285750" algn="just" defTabSz="300613">
              <a:buFont typeface="Wingdings" panose="05000000000000000000" pitchFamily="2" charset="2"/>
              <a:buChar char="Ø"/>
            </a:pPr>
            <a:r>
              <a:rPr lang="ru-RU" sz="1550" kern="0" dirty="0" smtClean="0">
                <a:solidFill>
                  <a:prstClr val="black"/>
                </a:solidFill>
                <a:latin typeface="Segeo UI"/>
              </a:rPr>
              <a:t>Определение </a:t>
            </a:r>
            <a:r>
              <a:rPr lang="ru-RU" sz="1550" kern="0" dirty="0">
                <a:solidFill>
                  <a:prstClr val="black"/>
                </a:solidFill>
                <a:latin typeface="Segeo UI"/>
              </a:rPr>
              <a:t>порядка утверждения и применения показателей НЦС</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a:solidFill>
                  <a:prstClr val="black"/>
                </a:solidFill>
                <a:latin typeface="Segeo UI"/>
              </a:rPr>
              <a:t>Актуализация и включение в технические части сборников НЦС поправочных коэффициентов, учитывающих регионально-климатические, сейсмические особенности осуществления строительства, стоимость строительных ресурсов </a:t>
            </a:r>
            <a:r>
              <a:rPr lang="ru-RU" sz="1550" kern="0" dirty="0" smtClean="0">
                <a:solidFill>
                  <a:prstClr val="black"/>
                </a:solidFill>
                <a:latin typeface="Segeo UI"/>
              </a:rPr>
              <a:t>              в </a:t>
            </a:r>
            <a:r>
              <a:rPr lang="ru-RU" sz="1550" kern="0" dirty="0">
                <a:solidFill>
                  <a:prstClr val="black"/>
                </a:solidFill>
                <a:latin typeface="Segeo UI"/>
              </a:rPr>
              <a:t>субъектах Российской Федерации</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a:solidFill>
                  <a:prstClr val="black"/>
                </a:solidFill>
                <a:latin typeface="Segeo UI"/>
              </a:rPr>
              <a:t>Порядок учета затрат, не предусмотренных в составе показателя НЦС</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a:solidFill>
                  <a:prstClr val="black"/>
                </a:solidFill>
                <a:latin typeface="Segeo UI"/>
              </a:rPr>
              <a:t>Порядок учета текущей стоимости строительных ресурсов</a:t>
            </a:r>
            <a:r>
              <a:rPr lang="ru-RU" sz="155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550" kern="0" dirty="0">
                <a:solidFill>
                  <a:prstClr val="black"/>
                </a:solidFill>
                <a:latin typeface="Segeo UI"/>
              </a:rPr>
              <a:t>Особенности учета индексов-дефляторов и НДС.</a:t>
            </a:r>
          </a:p>
          <a:p>
            <a:pPr marL="285750" lvl="0" indent="-285750" algn="just" defTabSz="300613">
              <a:buFont typeface="Wingdings" panose="05000000000000000000" pitchFamily="2" charset="2"/>
              <a:buChar char="Ø"/>
            </a:pPr>
            <a:endParaRPr lang="ru-RU" sz="1550" kern="0" dirty="0">
              <a:solidFill>
                <a:prstClr val="black"/>
              </a:solidFill>
              <a:latin typeface="Segeo UI"/>
            </a:endParaRPr>
          </a:p>
        </p:txBody>
      </p:sp>
      <p:sp>
        <p:nvSpPr>
          <p:cNvPr id="7" name="Заголовок 7"/>
          <p:cNvSpPr txBox="1">
            <a:spLocks/>
          </p:cNvSpPr>
          <p:nvPr/>
        </p:nvSpPr>
        <p:spPr>
          <a:xfrm>
            <a:off x="1364862" y="124962"/>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ЭТАП № 1. ПЛАНИРОВАНИЕ ИНВЕСТИЦИЙ (КАПИТАЛЬНЫХ ВЛОЖЕНИЙ) </a:t>
            </a:r>
          </a:p>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В ОБЪЕКТЫ КАПИТАЛЬНОГО СТРОИТЕЛЬСТВА</a:t>
            </a:r>
          </a:p>
        </p:txBody>
      </p:sp>
    </p:spTree>
    <p:extLst>
      <p:ext uri="{BB962C8B-B14F-4D97-AF65-F5344CB8AC3E}">
        <p14:creationId xmlns:p14="http://schemas.microsoft.com/office/powerpoint/2010/main" val="2286282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63896" y="44636"/>
            <a:ext cx="389204" cy="323165"/>
          </a:xfrm>
          <a:prstGeom prst="rect">
            <a:avLst/>
          </a:prstGeom>
          <a:noFill/>
        </p:spPr>
        <p:txBody>
          <a:bodyPr wrap="square" rtlCol="0">
            <a:spAutoFit/>
          </a:bodyPr>
          <a:lstStyle/>
          <a:p>
            <a:pPr algn="ctr" defTabSz="685800"/>
            <a:r>
              <a:rPr lang="ru-RU" sz="1500" dirty="0">
                <a:solidFill>
                  <a:srgbClr val="4F81BD">
                    <a:lumMod val="50000"/>
                  </a:srgbClr>
                </a:solidFill>
                <a:latin typeface="Century Gothic" panose="020B0502020202020204" pitchFamily="34" charset="0"/>
              </a:rPr>
              <a:t>4</a:t>
            </a:r>
          </a:p>
        </p:txBody>
      </p:sp>
      <p:sp>
        <p:nvSpPr>
          <p:cNvPr id="15" name="Прямоугольник 14"/>
          <p:cNvSpPr/>
          <p:nvPr/>
        </p:nvSpPr>
        <p:spPr>
          <a:xfrm>
            <a:off x="0" y="966247"/>
            <a:ext cx="12192000" cy="5943600"/>
          </a:xfrm>
          <a:prstGeom prst="rect">
            <a:avLst/>
          </a:prstGeom>
          <a:gradFill flip="none" rotWithShape="1">
            <a:gsLst>
              <a:gs pos="46000">
                <a:schemeClr val="bg1"/>
              </a:gs>
              <a:gs pos="100000">
                <a:srgbClr val="CCDDED">
                  <a:alpha val="2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655955" lvl="0" indent="-958215" algn="just">
              <a:lnSpc>
                <a:spcPct val="89100"/>
              </a:lnSpc>
            </a:pPr>
            <a:endParaRPr lang="ru-RU" sz="2000" spc="-5" dirty="0">
              <a:solidFill>
                <a:prstClr val="black"/>
              </a:solidFill>
              <a:latin typeface="Century Gothic"/>
              <a:cs typeface="Century Gothic"/>
            </a:endParaRPr>
          </a:p>
        </p:txBody>
      </p:sp>
      <p:sp>
        <p:nvSpPr>
          <p:cNvPr id="10" name="Прямоугольник 9"/>
          <p:cNvSpPr/>
          <p:nvPr/>
        </p:nvSpPr>
        <p:spPr>
          <a:xfrm>
            <a:off x="777028" y="984693"/>
            <a:ext cx="10986868" cy="523220"/>
          </a:xfrm>
          <a:prstGeom prst="rect">
            <a:avLst/>
          </a:prstGeom>
        </p:spPr>
        <p:txBody>
          <a:bodyPr wrap="square">
            <a:spAutoFit/>
          </a:bodyPr>
          <a:lstStyle/>
          <a:p>
            <a:pPr lvl="0" algn="ctr" defTabSz="300613"/>
            <a:r>
              <a:rPr lang="ru-RU" sz="2800" b="1" kern="0" dirty="0" smtClean="0">
                <a:solidFill>
                  <a:prstClr val="black"/>
                </a:solidFill>
                <a:latin typeface="Segeo UI"/>
              </a:rPr>
              <a:t>Укрупненные </a:t>
            </a:r>
            <a:r>
              <a:rPr lang="ru-RU" sz="2800" b="1" kern="0" dirty="0">
                <a:solidFill>
                  <a:prstClr val="black"/>
                </a:solidFill>
                <a:latin typeface="Segeo UI"/>
              </a:rPr>
              <a:t>нормативы цены </a:t>
            </a:r>
            <a:r>
              <a:rPr lang="ru-RU" sz="2800" b="1" kern="0" dirty="0" smtClean="0">
                <a:solidFill>
                  <a:prstClr val="black"/>
                </a:solidFill>
                <a:latin typeface="Segeo UI"/>
              </a:rPr>
              <a:t>строительства</a:t>
            </a:r>
            <a:endParaRPr lang="ru-RU" sz="2800" b="1" kern="0" dirty="0">
              <a:solidFill>
                <a:prstClr val="black"/>
              </a:solidFill>
              <a:latin typeface="Segeo UI"/>
            </a:endParaRPr>
          </a:p>
        </p:txBody>
      </p:sp>
      <p:sp>
        <p:nvSpPr>
          <p:cNvPr id="16" name="Загнутый угол 15"/>
          <p:cNvSpPr/>
          <p:nvPr/>
        </p:nvSpPr>
        <p:spPr>
          <a:xfrm>
            <a:off x="6492324" y="3363523"/>
            <a:ext cx="5271572" cy="315615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endParaRPr lang="ru-RU" sz="2000" b="1" i="1" u="sng" kern="0" dirty="0" smtClean="0">
              <a:solidFill>
                <a:prstClr val="black"/>
              </a:solidFill>
              <a:latin typeface="Segeo UI"/>
            </a:endParaRPr>
          </a:p>
          <a:p>
            <a:pPr lvl="0" algn="ctr" defTabSz="300613"/>
            <a:r>
              <a:rPr lang="ru-RU" sz="2000" b="1" i="1" u="sng" kern="0" dirty="0" smtClean="0">
                <a:solidFill>
                  <a:prstClr val="black"/>
                </a:solidFill>
                <a:latin typeface="Segeo UI"/>
              </a:rPr>
              <a:t>Разработано </a:t>
            </a:r>
            <a:r>
              <a:rPr lang="ru-RU" sz="2000" b="1" i="1" u="sng" kern="0" dirty="0">
                <a:solidFill>
                  <a:prstClr val="black"/>
                </a:solidFill>
                <a:latin typeface="Segeo UI"/>
              </a:rPr>
              <a:t>и подготовлено к </a:t>
            </a:r>
            <a:r>
              <a:rPr lang="ru-RU" sz="2000" b="1" i="1" u="sng" kern="0" dirty="0" smtClean="0">
                <a:solidFill>
                  <a:prstClr val="black"/>
                </a:solidFill>
                <a:latin typeface="Segeo UI"/>
              </a:rPr>
              <a:t>утверждению </a:t>
            </a:r>
          </a:p>
          <a:p>
            <a:pPr lvl="0" algn="ctr" defTabSz="300613"/>
            <a:r>
              <a:rPr lang="ru-RU" sz="2000" b="1" i="1" u="sng" kern="0" dirty="0" smtClean="0">
                <a:solidFill>
                  <a:prstClr val="black"/>
                </a:solidFill>
                <a:latin typeface="Segeo UI"/>
              </a:rPr>
              <a:t>(в ценах на 1 января 2021 г.):</a:t>
            </a:r>
            <a:endParaRPr lang="ru-RU" sz="2000" b="1" i="1" u="sng" kern="0" dirty="0">
              <a:solidFill>
                <a:prstClr val="black"/>
              </a:solidFill>
              <a:latin typeface="Segeo UI"/>
            </a:endParaRPr>
          </a:p>
          <a:p>
            <a:pPr marL="285750" lvl="0" indent="-285750" algn="just" defTabSz="300613">
              <a:buFont typeface="Wingdings" panose="05000000000000000000" pitchFamily="2" charset="2"/>
              <a:buChar char="Ø"/>
            </a:pPr>
            <a:endParaRPr lang="ru-RU" sz="2000" kern="0" dirty="0">
              <a:solidFill>
                <a:prstClr val="black"/>
              </a:solidFill>
              <a:latin typeface="Segeo UI"/>
            </a:endParaRPr>
          </a:p>
          <a:p>
            <a:pPr marL="285750" lvl="0" indent="-285750" algn="just" defTabSz="300613">
              <a:buFont typeface="Wingdings" panose="05000000000000000000" pitchFamily="2" charset="2"/>
              <a:buChar char="ü"/>
            </a:pPr>
            <a:r>
              <a:rPr lang="ru-RU" sz="2000" b="1" kern="0" dirty="0">
                <a:solidFill>
                  <a:prstClr val="black"/>
                </a:solidFill>
                <a:latin typeface="Segeo UI"/>
              </a:rPr>
              <a:t>2 723 </a:t>
            </a:r>
            <a:r>
              <a:rPr lang="ru-RU" sz="2000" kern="0" dirty="0">
                <a:solidFill>
                  <a:prstClr val="black"/>
                </a:solidFill>
                <a:latin typeface="Segeo UI"/>
              </a:rPr>
              <a:t>новых показателей </a:t>
            </a:r>
            <a:r>
              <a:rPr lang="ru-RU" sz="2000" kern="0" dirty="0" smtClean="0">
                <a:solidFill>
                  <a:prstClr val="black"/>
                </a:solidFill>
                <a:latin typeface="Segeo UI"/>
              </a:rPr>
              <a:t>НЦС;</a:t>
            </a:r>
          </a:p>
          <a:p>
            <a:pPr marL="285750" lvl="0" indent="-285750" algn="just" defTabSz="300613">
              <a:buFont typeface="Wingdings" panose="05000000000000000000" pitchFamily="2" charset="2"/>
              <a:buChar char="ü"/>
            </a:pPr>
            <a:endParaRPr lang="ru-RU" sz="2000" kern="0" dirty="0">
              <a:solidFill>
                <a:prstClr val="black"/>
              </a:solidFill>
              <a:latin typeface="Segeo UI"/>
            </a:endParaRPr>
          </a:p>
          <a:p>
            <a:pPr marL="285750" lvl="0" indent="-285750" algn="just" defTabSz="300613">
              <a:buFont typeface="Wingdings" panose="05000000000000000000" pitchFamily="2" charset="2"/>
              <a:buChar char="ü"/>
            </a:pPr>
            <a:r>
              <a:rPr lang="ru-RU" sz="2000" b="1" kern="0" dirty="0">
                <a:solidFill>
                  <a:prstClr val="black"/>
                </a:solidFill>
                <a:latin typeface="Segeo UI"/>
              </a:rPr>
              <a:t>6 118 </a:t>
            </a:r>
            <a:r>
              <a:rPr lang="ru-RU" sz="2000" kern="0" dirty="0">
                <a:solidFill>
                  <a:prstClr val="black"/>
                </a:solidFill>
                <a:latin typeface="Segeo UI"/>
              </a:rPr>
              <a:t>актуализированных </a:t>
            </a:r>
            <a:r>
              <a:rPr lang="ru-RU" sz="2000" kern="0" dirty="0" smtClean="0">
                <a:solidFill>
                  <a:prstClr val="black"/>
                </a:solidFill>
                <a:latin typeface="Segeo UI"/>
              </a:rPr>
              <a:t>показателей;</a:t>
            </a:r>
          </a:p>
          <a:p>
            <a:pPr marL="285750" lvl="0" indent="-285750" algn="just" defTabSz="300613">
              <a:buFont typeface="Wingdings" panose="05000000000000000000" pitchFamily="2" charset="2"/>
              <a:buChar char="ü"/>
            </a:pPr>
            <a:endParaRPr lang="ru-RU" sz="2000" kern="0" dirty="0">
              <a:solidFill>
                <a:prstClr val="black"/>
              </a:solidFill>
              <a:latin typeface="Segeo UI"/>
            </a:endParaRPr>
          </a:p>
          <a:p>
            <a:pPr marL="285750" lvl="0" indent="-285750" algn="just" defTabSz="300613">
              <a:buFont typeface="Wingdings" panose="05000000000000000000" pitchFamily="2" charset="2"/>
              <a:buChar char="ü"/>
            </a:pPr>
            <a:r>
              <a:rPr lang="ru-RU" sz="2000" b="1" kern="0" dirty="0">
                <a:solidFill>
                  <a:prstClr val="black"/>
                </a:solidFill>
                <a:latin typeface="Segeo UI"/>
              </a:rPr>
              <a:t>9 684 </a:t>
            </a:r>
            <a:r>
              <a:rPr lang="ru-RU" sz="2000" kern="0" dirty="0" smtClean="0">
                <a:solidFill>
                  <a:prstClr val="black"/>
                </a:solidFill>
                <a:latin typeface="Segeo UI"/>
              </a:rPr>
              <a:t>коэффициента.</a:t>
            </a:r>
            <a:endParaRPr lang="ru-RU" sz="2000" kern="0" dirty="0">
              <a:solidFill>
                <a:prstClr val="black"/>
              </a:solidFill>
              <a:latin typeface="Segeo UI"/>
            </a:endParaRPr>
          </a:p>
          <a:p>
            <a:pPr marL="285750" lvl="0" indent="-285750" algn="just" defTabSz="300613">
              <a:buFont typeface="Wingdings" panose="05000000000000000000" pitchFamily="2" charset="2"/>
              <a:buChar char="Ø"/>
            </a:pPr>
            <a:endParaRPr lang="ru-RU" sz="1550" kern="0" dirty="0">
              <a:solidFill>
                <a:prstClr val="black"/>
              </a:solidFill>
              <a:latin typeface="Segeo UI"/>
            </a:endParaRPr>
          </a:p>
        </p:txBody>
      </p:sp>
      <p:sp>
        <p:nvSpPr>
          <p:cNvPr id="17" name="TextBox 16"/>
          <p:cNvSpPr txBox="1"/>
          <p:nvPr/>
        </p:nvSpPr>
        <p:spPr>
          <a:xfrm>
            <a:off x="1476083" y="2454223"/>
            <a:ext cx="3993689" cy="683264"/>
          </a:xfrm>
          <a:prstGeom prst="rect">
            <a:avLst/>
          </a:prstGeom>
          <a:noFill/>
          <a:effectLst>
            <a:glow>
              <a:srgbClr val="FF0000">
                <a:alpha val="40000"/>
              </a:srgbClr>
            </a:glow>
            <a:outerShdw dist="101600" sx="1000" sy="1000" algn="ctr" rotWithShape="0">
              <a:srgbClr val="FF0000"/>
            </a:outerShdw>
          </a:effectLst>
        </p:spPr>
        <p:txBody>
          <a:bodyPr wrap="square" rtlCol="0">
            <a:spAutoFit/>
          </a:bodyPr>
          <a:lstStyle/>
          <a:p>
            <a:pPr algn="ctr">
              <a:lnSpc>
                <a:spcPct val="80000"/>
              </a:lnSpc>
            </a:pPr>
            <a:r>
              <a:rPr lang="ru-RU" sz="4800" b="1" i="1" dirty="0" smtClean="0">
                <a:solidFill>
                  <a:srgbClr val="FF0000"/>
                </a:solidFill>
                <a:latin typeface="Segeo UI"/>
                <a:ea typeface="Tahoma" panose="020B0604030504040204" pitchFamily="34" charset="0"/>
                <a:cs typeface="Tahoma" panose="020B0604030504040204" pitchFamily="34" charset="0"/>
              </a:rPr>
              <a:t>2019 год</a:t>
            </a:r>
          </a:p>
        </p:txBody>
      </p:sp>
      <p:sp>
        <p:nvSpPr>
          <p:cNvPr id="18" name="TextBox 17"/>
          <p:cNvSpPr txBox="1"/>
          <p:nvPr/>
        </p:nvSpPr>
        <p:spPr>
          <a:xfrm>
            <a:off x="7202952" y="2468971"/>
            <a:ext cx="3993689" cy="683264"/>
          </a:xfrm>
          <a:prstGeom prst="rect">
            <a:avLst/>
          </a:prstGeom>
          <a:noFill/>
        </p:spPr>
        <p:txBody>
          <a:bodyPr wrap="square" rtlCol="0">
            <a:spAutoFit/>
          </a:bodyPr>
          <a:lstStyle/>
          <a:p>
            <a:pPr algn="ctr">
              <a:lnSpc>
                <a:spcPct val="80000"/>
              </a:lnSpc>
            </a:pPr>
            <a:r>
              <a:rPr lang="ru-RU" sz="4800" b="1" i="1" dirty="0" smtClean="0">
                <a:solidFill>
                  <a:srgbClr val="FF0000"/>
                </a:solidFill>
                <a:latin typeface="Segeo UI"/>
                <a:ea typeface="Tahoma" panose="020B0604030504040204" pitchFamily="34" charset="0"/>
                <a:cs typeface="Tahoma" panose="020B0604030504040204" pitchFamily="34" charset="0"/>
              </a:rPr>
              <a:t>2020 год</a:t>
            </a:r>
          </a:p>
        </p:txBody>
      </p:sp>
      <p:sp>
        <p:nvSpPr>
          <p:cNvPr id="12" name="Заголовок 7"/>
          <p:cNvSpPr txBox="1">
            <a:spLocks/>
          </p:cNvSpPr>
          <p:nvPr/>
        </p:nvSpPr>
        <p:spPr>
          <a:xfrm>
            <a:off x="1379610" y="124962"/>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ЭТАП № 1. ПЛАНИРОВАНИЕ ИНВЕСТИЦИЙ (КАПИТАЛЬНЫХ ВЛОЖЕНИЙ) </a:t>
            </a:r>
          </a:p>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В ОБЪЕКТЫ КАПИТАЛЬНОГО СТРОИТЕЛЬСТВА</a:t>
            </a:r>
          </a:p>
        </p:txBody>
      </p:sp>
      <p:sp>
        <p:nvSpPr>
          <p:cNvPr id="11" name="Загнутый угол 10"/>
          <p:cNvSpPr/>
          <p:nvPr/>
        </p:nvSpPr>
        <p:spPr>
          <a:xfrm>
            <a:off x="610376" y="3378914"/>
            <a:ext cx="5271572" cy="3140763"/>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r>
              <a:rPr lang="ru-RU" sz="2000" b="1" i="1" u="sng" kern="0" dirty="0">
                <a:solidFill>
                  <a:prstClr val="black"/>
                </a:solidFill>
                <a:latin typeface="Segeo UI"/>
              </a:rPr>
              <a:t>Разработано и </a:t>
            </a:r>
            <a:r>
              <a:rPr lang="ru-RU" sz="2000" b="1" i="1" u="sng" kern="0" dirty="0" smtClean="0">
                <a:solidFill>
                  <a:prstClr val="black"/>
                </a:solidFill>
                <a:latin typeface="Segeo UI"/>
              </a:rPr>
              <a:t>утверждено:</a:t>
            </a:r>
            <a:endParaRPr lang="ru-RU" sz="2000" kern="0" dirty="0">
              <a:solidFill>
                <a:prstClr val="black"/>
              </a:solidFill>
              <a:latin typeface="Segeo UI"/>
            </a:endParaRPr>
          </a:p>
          <a:p>
            <a:pPr marL="285750" lvl="0" indent="-285750" algn="just" defTabSz="300613">
              <a:buFont typeface="Wingdings" panose="05000000000000000000" pitchFamily="2" charset="2"/>
              <a:buChar char="Ø"/>
            </a:pPr>
            <a:endParaRPr lang="ru-RU" sz="2000" kern="0" dirty="0">
              <a:solidFill>
                <a:prstClr val="black"/>
              </a:solidFill>
              <a:latin typeface="Segeo UI"/>
            </a:endParaRPr>
          </a:p>
          <a:p>
            <a:pPr marL="285750" lvl="0" indent="-285750" algn="just" defTabSz="300613">
              <a:buFont typeface="Wingdings" panose="05000000000000000000" pitchFamily="2" charset="2"/>
              <a:buChar char="ü"/>
            </a:pPr>
            <a:r>
              <a:rPr lang="ru-RU" sz="2000" b="1" kern="0" dirty="0" smtClean="0">
                <a:solidFill>
                  <a:prstClr val="black"/>
                </a:solidFill>
                <a:latin typeface="Segeo UI"/>
              </a:rPr>
              <a:t>6 118 </a:t>
            </a:r>
            <a:r>
              <a:rPr lang="ru-RU" sz="2000" kern="0" dirty="0">
                <a:solidFill>
                  <a:prstClr val="black"/>
                </a:solidFill>
                <a:latin typeface="Segeo UI"/>
              </a:rPr>
              <a:t>новых и актуализированных показателей </a:t>
            </a:r>
            <a:r>
              <a:rPr lang="ru-RU" sz="2000" kern="0" dirty="0" smtClean="0">
                <a:solidFill>
                  <a:prstClr val="black"/>
                </a:solidFill>
                <a:latin typeface="Segeo UI"/>
              </a:rPr>
              <a:t>НЦС;</a:t>
            </a:r>
          </a:p>
          <a:p>
            <a:pPr marL="285750" lvl="0" indent="-285750" algn="just" defTabSz="300613">
              <a:buFont typeface="Wingdings" panose="05000000000000000000" pitchFamily="2" charset="2"/>
              <a:buChar char="ü"/>
            </a:pPr>
            <a:endParaRPr lang="ru-RU" sz="2000" kern="0" dirty="0">
              <a:solidFill>
                <a:prstClr val="black"/>
              </a:solidFill>
              <a:latin typeface="Segeo UI"/>
            </a:endParaRPr>
          </a:p>
          <a:p>
            <a:pPr marL="285750" lvl="0" indent="-285750" algn="just" defTabSz="300613">
              <a:buFont typeface="Wingdings" panose="05000000000000000000" pitchFamily="2" charset="2"/>
              <a:buChar char="ü"/>
            </a:pPr>
            <a:r>
              <a:rPr lang="ru-RU" sz="2000" b="1" kern="0" dirty="0" smtClean="0">
                <a:solidFill>
                  <a:prstClr val="black"/>
                </a:solidFill>
                <a:latin typeface="Segeo UI"/>
              </a:rPr>
              <a:t>9 </a:t>
            </a:r>
            <a:r>
              <a:rPr lang="ru-RU" sz="2000" b="1" kern="0" dirty="0">
                <a:solidFill>
                  <a:prstClr val="black"/>
                </a:solidFill>
                <a:latin typeface="Segeo UI"/>
              </a:rPr>
              <a:t>684 </a:t>
            </a:r>
            <a:r>
              <a:rPr lang="ru-RU" sz="2000" kern="0" dirty="0">
                <a:solidFill>
                  <a:prstClr val="black"/>
                </a:solidFill>
                <a:latin typeface="Segeo UI"/>
              </a:rPr>
              <a:t>региональных поправочных </a:t>
            </a:r>
            <a:r>
              <a:rPr lang="ru-RU" sz="2000" kern="0" dirty="0" smtClean="0">
                <a:solidFill>
                  <a:prstClr val="black"/>
                </a:solidFill>
                <a:latin typeface="Segeo UI"/>
              </a:rPr>
              <a:t>коэффициентов.</a:t>
            </a:r>
            <a:endParaRPr lang="ru-RU" sz="2000" kern="0" dirty="0">
              <a:solidFill>
                <a:prstClr val="black"/>
              </a:solidFill>
              <a:latin typeface="Segeo UI"/>
            </a:endParaRPr>
          </a:p>
          <a:p>
            <a:pPr marL="285750" lvl="0" indent="-285750" algn="just" defTabSz="300613">
              <a:buFont typeface="Wingdings" panose="05000000000000000000" pitchFamily="2" charset="2"/>
              <a:buChar char="Ø"/>
            </a:pPr>
            <a:endParaRPr lang="ru-RU" sz="1550" kern="0" dirty="0">
              <a:solidFill>
                <a:prstClr val="black"/>
              </a:solidFill>
              <a:latin typeface="Segeo UI"/>
            </a:endParaRPr>
          </a:p>
        </p:txBody>
      </p:sp>
      <p:sp>
        <p:nvSpPr>
          <p:cNvPr id="13" name="Прямоугольник 12"/>
          <p:cNvSpPr/>
          <p:nvPr/>
        </p:nvSpPr>
        <p:spPr>
          <a:xfrm>
            <a:off x="2054431" y="1482751"/>
            <a:ext cx="8134598" cy="984885"/>
          </a:xfrm>
          <a:prstGeom prst="rect">
            <a:avLst/>
          </a:prstGeom>
        </p:spPr>
        <p:txBody>
          <a:bodyPr wrap="square">
            <a:spAutoFit/>
          </a:bodyPr>
          <a:lstStyle/>
          <a:p>
            <a:pPr algn="ctr" defTabSz="300613"/>
            <a:r>
              <a:rPr lang="ru-RU" sz="2400" i="1" dirty="0" smtClean="0"/>
              <a:t>В период </a:t>
            </a:r>
            <a:r>
              <a:rPr lang="ru-RU" sz="2400" i="1" dirty="0"/>
              <a:t>с</a:t>
            </a:r>
            <a:r>
              <a:rPr lang="en-US" sz="2400" i="1" dirty="0" smtClean="0"/>
              <a:t> 2014 </a:t>
            </a:r>
            <a:r>
              <a:rPr lang="ru-RU" sz="2400" i="1" dirty="0" smtClean="0"/>
              <a:t>по 2018 гг. разработка новых показателей НЦС не осуществлялась</a:t>
            </a:r>
            <a:endParaRPr lang="ru-RU" sz="1600" i="1" dirty="0" smtClean="0"/>
          </a:p>
          <a:p>
            <a:pPr algn="just" defTabSz="300613"/>
            <a:endParaRPr lang="ru-RU" sz="1000" dirty="0" smtClean="0"/>
          </a:p>
        </p:txBody>
      </p:sp>
    </p:spTree>
    <p:extLst>
      <p:ext uri="{BB962C8B-B14F-4D97-AF65-F5344CB8AC3E}">
        <p14:creationId xmlns:p14="http://schemas.microsoft.com/office/powerpoint/2010/main" val="31367040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63896" y="44636"/>
            <a:ext cx="389204" cy="323165"/>
          </a:xfrm>
          <a:prstGeom prst="rect">
            <a:avLst/>
          </a:prstGeom>
          <a:noFill/>
        </p:spPr>
        <p:txBody>
          <a:bodyPr wrap="square" rtlCol="0">
            <a:spAutoFit/>
          </a:bodyPr>
          <a:lstStyle/>
          <a:p>
            <a:pPr algn="ctr" defTabSz="685800"/>
            <a:r>
              <a:rPr lang="ru-RU" sz="1500" dirty="0" smtClean="0">
                <a:solidFill>
                  <a:srgbClr val="4F81BD">
                    <a:lumMod val="50000"/>
                  </a:srgbClr>
                </a:solidFill>
                <a:latin typeface="Century Gothic" panose="020B0502020202020204" pitchFamily="34" charset="0"/>
              </a:rPr>
              <a:t>5</a:t>
            </a:r>
            <a:endParaRPr lang="ru-RU" sz="1500" dirty="0">
              <a:solidFill>
                <a:srgbClr val="4F81BD">
                  <a:lumMod val="50000"/>
                </a:srgbClr>
              </a:solidFill>
              <a:latin typeface="Century Gothic" panose="020B0502020202020204" pitchFamily="34" charset="0"/>
            </a:endParaRPr>
          </a:p>
        </p:txBody>
      </p:sp>
      <p:sp>
        <p:nvSpPr>
          <p:cNvPr id="2" name="Прямоугольник 1"/>
          <p:cNvSpPr/>
          <p:nvPr/>
        </p:nvSpPr>
        <p:spPr>
          <a:xfrm>
            <a:off x="-243452" y="966247"/>
            <a:ext cx="5579231" cy="1015663"/>
          </a:xfrm>
          <a:prstGeom prst="rect">
            <a:avLst/>
          </a:prstGeom>
        </p:spPr>
        <p:txBody>
          <a:bodyPr wrap="square">
            <a:spAutoFit/>
          </a:bodyPr>
          <a:lstStyle/>
          <a:p>
            <a:pPr lvl="0" algn="ctr" defTabSz="300613"/>
            <a:r>
              <a:rPr lang="ru-RU" sz="1000" b="1" kern="0" dirty="0">
                <a:solidFill>
                  <a:prstClr val="black"/>
                </a:solidFill>
                <a:latin typeface="Segeo UI"/>
              </a:rPr>
              <a:t>Приказ Минстроя России от 31 августа 2020 г. № 491/</a:t>
            </a:r>
            <a:r>
              <a:rPr lang="ru-RU" sz="1000" b="1" kern="0" dirty="0" err="1">
                <a:solidFill>
                  <a:prstClr val="black"/>
                </a:solidFill>
                <a:latin typeface="Segeo UI"/>
              </a:rPr>
              <a:t>пр</a:t>
            </a:r>
            <a:r>
              <a:rPr lang="ru-RU" sz="1000" b="1" kern="0" dirty="0">
                <a:solidFill>
                  <a:prstClr val="black"/>
                </a:solidFill>
                <a:latin typeface="Segeo UI"/>
              </a:rPr>
              <a:t> </a:t>
            </a:r>
          </a:p>
          <a:p>
            <a:pPr lvl="0" algn="ctr" defTabSz="300613"/>
            <a:r>
              <a:rPr lang="ru-RU" sz="1000" b="1" kern="0" dirty="0">
                <a:solidFill>
                  <a:prstClr val="black"/>
                </a:solidFill>
                <a:latin typeface="Segeo UI"/>
              </a:rPr>
              <a:t>«Об утверждении нормативов определения </a:t>
            </a:r>
            <a:r>
              <a:rPr lang="ru-RU" sz="1000" b="1" kern="0" dirty="0" smtClean="0">
                <a:solidFill>
                  <a:prstClr val="black"/>
                </a:solidFill>
                <a:latin typeface="Segeo UI"/>
              </a:rPr>
              <a:t>стоимости</a:t>
            </a:r>
          </a:p>
          <a:p>
            <a:pPr lvl="0" algn="ctr" defTabSz="300613"/>
            <a:r>
              <a:rPr lang="ru-RU" sz="1000" b="1" kern="0" dirty="0" smtClean="0">
                <a:solidFill>
                  <a:prstClr val="black"/>
                </a:solidFill>
                <a:latin typeface="Segeo UI"/>
              </a:rPr>
              <a:t> (предельной </a:t>
            </a:r>
            <a:r>
              <a:rPr lang="ru-RU" sz="1000" b="1" kern="0" dirty="0">
                <a:solidFill>
                  <a:prstClr val="black"/>
                </a:solidFill>
                <a:latin typeface="Segeo UI"/>
              </a:rPr>
              <a:t>стоимости) капитального ремонта медицинских </a:t>
            </a:r>
            <a:endParaRPr lang="ru-RU" sz="1000" b="1" kern="0" dirty="0" smtClean="0">
              <a:solidFill>
                <a:prstClr val="black"/>
              </a:solidFill>
              <a:latin typeface="Segeo UI"/>
            </a:endParaRPr>
          </a:p>
          <a:p>
            <a:pPr lvl="0" algn="ctr" defTabSz="300613"/>
            <a:r>
              <a:rPr lang="ru-RU" sz="1000" b="1" kern="0" dirty="0" smtClean="0">
                <a:solidFill>
                  <a:prstClr val="black"/>
                </a:solidFill>
                <a:latin typeface="Segeo UI"/>
              </a:rPr>
              <a:t>организаций </a:t>
            </a:r>
            <a:r>
              <a:rPr lang="ru-RU" sz="1000" b="1" kern="0" dirty="0">
                <a:solidFill>
                  <a:prstClr val="black"/>
                </a:solidFill>
                <a:latin typeface="Segeo UI"/>
              </a:rPr>
              <a:t>первичного звена здравоохранения, центральных </a:t>
            </a:r>
            <a:endParaRPr lang="ru-RU" sz="1000" b="1" kern="0" dirty="0" smtClean="0">
              <a:solidFill>
                <a:prstClr val="black"/>
              </a:solidFill>
              <a:latin typeface="Segeo UI"/>
            </a:endParaRPr>
          </a:p>
          <a:p>
            <a:pPr lvl="0" algn="ctr" defTabSz="300613"/>
            <a:r>
              <a:rPr lang="ru-RU" sz="1000" b="1" kern="0" dirty="0" smtClean="0">
                <a:solidFill>
                  <a:prstClr val="black"/>
                </a:solidFill>
                <a:latin typeface="Segeo UI"/>
              </a:rPr>
              <a:t>районных </a:t>
            </a:r>
            <a:r>
              <a:rPr lang="ru-RU" sz="1000" b="1" kern="0" dirty="0">
                <a:solidFill>
                  <a:prstClr val="black"/>
                </a:solidFill>
                <a:latin typeface="Segeo UI"/>
              </a:rPr>
              <a:t>и районных больниц по субъектам Российской Федерации»</a:t>
            </a:r>
          </a:p>
          <a:p>
            <a:pPr lvl="0" algn="ctr" defTabSz="300613"/>
            <a:endParaRPr lang="ru-RU" sz="1000" b="1" kern="0" dirty="0">
              <a:solidFill>
                <a:prstClr val="black"/>
              </a:solidFill>
              <a:latin typeface="Segeo UI"/>
            </a:endParaRPr>
          </a:p>
        </p:txBody>
      </p:sp>
      <p:sp>
        <p:nvSpPr>
          <p:cNvPr id="11" name="Загнутый угол 10"/>
          <p:cNvSpPr/>
          <p:nvPr/>
        </p:nvSpPr>
        <p:spPr>
          <a:xfrm>
            <a:off x="385408" y="1894344"/>
            <a:ext cx="4466811" cy="170470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200" b="1" i="1" u="sng" kern="0" dirty="0" smtClean="0">
              <a:solidFill>
                <a:prstClr val="black"/>
              </a:solidFill>
              <a:latin typeface="Segeo UI"/>
            </a:endParaRPr>
          </a:p>
          <a:p>
            <a:pPr lvl="0" algn="ctr" defTabSz="300613"/>
            <a:endParaRPr lang="ru-RU" sz="400" b="1" i="1" u="sng" kern="0" dirty="0" smtClean="0">
              <a:solidFill>
                <a:prstClr val="black"/>
              </a:solidFill>
              <a:latin typeface="Segeo UI"/>
            </a:endParaRPr>
          </a:p>
          <a:p>
            <a:pPr lvl="0" algn="ctr" defTabSz="300613"/>
            <a:r>
              <a:rPr lang="ru-RU" sz="1100" b="1" i="1" u="sng" kern="0" dirty="0" smtClean="0">
                <a:solidFill>
                  <a:prstClr val="black"/>
                </a:solidFill>
                <a:latin typeface="Segeo UI"/>
              </a:rPr>
              <a:t>Цель:</a:t>
            </a:r>
          </a:p>
          <a:p>
            <a:pPr lvl="0" algn="ctr" defTabSz="300613"/>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a:solidFill>
                  <a:prstClr val="black"/>
                </a:solidFill>
                <a:latin typeface="Segeo UI"/>
              </a:rPr>
              <a:t>Оценка затрат на проведение капитального ремонта медицинских организаций первичного звена здравоохранения, центральных районных и районных больниц, включенных </a:t>
            </a:r>
            <a:r>
              <a:rPr lang="ru-RU" sz="1100" kern="0" dirty="0" smtClean="0">
                <a:solidFill>
                  <a:prstClr val="black"/>
                </a:solidFill>
                <a:latin typeface="Segeo UI"/>
              </a:rPr>
              <a:t>                в </a:t>
            </a:r>
            <a:r>
              <a:rPr lang="ru-RU" sz="1100" kern="0" dirty="0">
                <a:solidFill>
                  <a:prstClr val="black"/>
                </a:solidFill>
                <a:latin typeface="Segeo UI"/>
              </a:rPr>
              <a:t>региональные программы модернизации первичного звена здравоохранения, осуществляемого за счет средств федерального бюджета и на условиях </a:t>
            </a:r>
            <a:r>
              <a:rPr lang="ru-RU" sz="1100" kern="0" dirty="0" err="1" smtClean="0">
                <a:solidFill>
                  <a:prstClr val="black"/>
                </a:solidFill>
                <a:latin typeface="Segeo UI"/>
              </a:rPr>
              <a:t>софинансирования</a:t>
            </a:r>
            <a:r>
              <a:rPr lang="ru-RU" sz="1100" kern="0" dirty="0" smtClean="0">
                <a:solidFill>
                  <a:prstClr val="black"/>
                </a:solidFill>
                <a:latin typeface="Segeo UI"/>
              </a:rPr>
              <a:t>               </a:t>
            </a:r>
            <a:r>
              <a:rPr lang="ru-RU" sz="1100" kern="0" dirty="0">
                <a:solidFill>
                  <a:prstClr val="black"/>
                </a:solidFill>
                <a:latin typeface="Segeo UI"/>
              </a:rPr>
              <a:t>из федерального </a:t>
            </a:r>
            <a:r>
              <a:rPr lang="ru-RU" sz="1100" kern="0" dirty="0" smtClean="0">
                <a:solidFill>
                  <a:prstClr val="black"/>
                </a:solidFill>
                <a:latin typeface="Segeo UI"/>
              </a:rPr>
              <a:t>бюджета.</a:t>
            </a:r>
            <a:endParaRPr lang="ru-RU" sz="1100" kern="0" dirty="0">
              <a:solidFill>
                <a:prstClr val="black"/>
              </a:solidFill>
              <a:latin typeface="Segeo UI"/>
            </a:endParaRPr>
          </a:p>
        </p:txBody>
      </p:sp>
      <p:sp>
        <p:nvSpPr>
          <p:cNvPr id="9" name="Загнутый угол 8"/>
          <p:cNvSpPr/>
          <p:nvPr/>
        </p:nvSpPr>
        <p:spPr>
          <a:xfrm>
            <a:off x="385408" y="3757277"/>
            <a:ext cx="4466811" cy="182919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100" b="1" i="1" u="sng" kern="0" dirty="0" smtClean="0">
              <a:solidFill>
                <a:prstClr val="black"/>
              </a:solidFill>
              <a:latin typeface="Segeo UI"/>
            </a:endParaRPr>
          </a:p>
          <a:p>
            <a:pPr lvl="0" algn="ctr" defTabSz="300613"/>
            <a:r>
              <a:rPr lang="ru-RU" sz="1100" b="1" i="1" u="sng" kern="0" dirty="0" smtClean="0">
                <a:solidFill>
                  <a:prstClr val="black"/>
                </a:solidFill>
                <a:latin typeface="Segeo UI"/>
              </a:rPr>
              <a:t>Утверждает:</a:t>
            </a:r>
            <a:endParaRPr lang="ru-RU" sz="11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a:solidFill>
                  <a:prstClr val="black"/>
                </a:solidFill>
                <a:latin typeface="Segeo UI"/>
              </a:rPr>
              <a:t>нормативы определения стоимости (предельной стоимости) капитального ремонта медицинских организаций первичного звена здравоохранения, центральных </a:t>
            </a:r>
            <a:r>
              <a:rPr lang="ru-RU" sz="1100" kern="0" dirty="0" smtClean="0">
                <a:solidFill>
                  <a:prstClr val="black"/>
                </a:solidFill>
                <a:latin typeface="Segeo UI"/>
              </a:rPr>
              <a:t>районных                                   </a:t>
            </a:r>
            <a:r>
              <a:rPr lang="ru-RU" sz="1100" kern="0" dirty="0">
                <a:solidFill>
                  <a:prstClr val="black"/>
                </a:solidFill>
                <a:latin typeface="Segeo UI"/>
              </a:rPr>
              <a:t>и районных больниц (далее – медицинские организации</a:t>
            </a:r>
            <a:r>
              <a:rPr lang="ru-RU" sz="11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v"/>
            </a:pPr>
            <a:r>
              <a:rPr lang="ru-RU" sz="1100" kern="0" dirty="0" smtClean="0">
                <a:solidFill>
                  <a:prstClr val="black"/>
                </a:solidFill>
                <a:latin typeface="Segeo UI"/>
              </a:rPr>
              <a:t>по </a:t>
            </a:r>
            <a:r>
              <a:rPr lang="ru-RU" sz="1100" kern="0" dirty="0">
                <a:solidFill>
                  <a:prstClr val="black"/>
                </a:solidFill>
                <a:latin typeface="Segeo UI"/>
              </a:rPr>
              <a:t>субъектам Российской </a:t>
            </a:r>
            <a:r>
              <a:rPr lang="ru-RU" sz="1100" kern="0" dirty="0" smtClean="0">
                <a:solidFill>
                  <a:prstClr val="black"/>
                </a:solidFill>
                <a:latin typeface="Segeo UI"/>
              </a:rPr>
              <a:t>Федерации;</a:t>
            </a:r>
          </a:p>
          <a:p>
            <a:pPr marL="285750" lvl="0" indent="-285750" algn="just" defTabSz="300613">
              <a:buFont typeface="Wingdings" panose="05000000000000000000" pitchFamily="2" charset="2"/>
              <a:buChar char="v"/>
            </a:pPr>
            <a:endParaRPr lang="ru-RU" sz="400" kern="0" dirty="0">
              <a:solidFill>
                <a:prstClr val="black"/>
              </a:solidFill>
              <a:latin typeface="Segeo UI"/>
            </a:endParaRPr>
          </a:p>
          <a:p>
            <a:pPr marL="285750" lvl="0" indent="-285750" algn="just" defTabSz="300613">
              <a:buFont typeface="Wingdings" panose="05000000000000000000" pitchFamily="2" charset="2"/>
              <a:buChar char="v"/>
            </a:pPr>
            <a:r>
              <a:rPr lang="ru-RU" sz="1100" kern="0" dirty="0" smtClean="0">
                <a:solidFill>
                  <a:prstClr val="black"/>
                </a:solidFill>
                <a:latin typeface="Segeo UI"/>
              </a:rPr>
              <a:t>исходя </a:t>
            </a:r>
            <a:r>
              <a:rPr lang="ru-RU" sz="1100" kern="0" dirty="0">
                <a:solidFill>
                  <a:prstClr val="black"/>
                </a:solidFill>
                <a:latin typeface="Segeo UI"/>
              </a:rPr>
              <a:t>из состояния физического износа медицинских организаций</a:t>
            </a:r>
            <a:r>
              <a:rPr lang="ru-RU" sz="1100" kern="0" dirty="0" smtClean="0">
                <a:solidFill>
                  <a:prstClr val="black"/>
                </a:solidFill>
                <a:latin typeface="Segeo UI"/>
              </a:rPr>
              <a:t>;</a:t>
            </a:r>
          </a:p>
          <a:p>
            <a:pPr marL="285750" lvl="0" indent="-285750" algn="just" defTabSz="300613">
              <a:buFont typeface="Wingdings" panose="05000000000000000000" pitchFamily="2" charset="2"/>
              <a:buChar char="v"/>
            </a:pPr>
            <a:endParaRPr lang="ru-RU" sz="400" kern="0" dirty="0">
              <a:solidFill>
                <a:prstClr val="black"/>
              </a:solidFill>
              <a:latin typeface="Segeo UI"/>
            </a:endParaRPr>
          </a:p>
          <a:p>
            <a:pPr marL="285750" lvl="0" indent="-285750" algn="just" defTabSz="300613">
              <a:buFont typeface="Wingdings" panose="05000000000000000000" pitchFamily="2" charset="2"/>
              <a:buChar char="v"/>
            </a:pPr>
            <a:r>
              <a:rPr lang="ru-RU" sz="1100" kern="0" dirty="0" smtClean="0">
                <a:solidFill>
                  <a:prstClr val="black"/>
                </a:solidFill>
                <a:latin typeface="Segeo UI"/>
              </a:rPr>
              <a:t>на </a:t>
            </a:r>
            <a:r>
              <a:rPr lang="ru-RU" sz="1100" kern="0" dirty="0">
                <a:solidFill>
                  <a:prstClr val="black"/>
                </a:solidFill>
                <a:latin typeface="Segeo UI"/>
              </a:rPr>
              <a:t>1 кв. метр общей площади медицинских </a:t>
            </a:r>
            <a:r>
              <a:rPr lang="ru-RU" sz="1100" kern="0" dirty="0" smtClean="0">
                <a:solidFill>
                  <a:prstClr val="black"/>
                </a:solidFill>
                <a:latin typeface="Segeo UI"/>
              </a:rPr>
              <a:t>организаций</a:t>
            </a:r>
            <a:r>
              <a:rPr lang="ru-RU" sz="1000" kern="0" dirty="0" smtClean="0">
                <a:solidFill>
                  <a:prstClr val="black"/>
                </a:solidFill>
                <a:latin typeface="Segeo UI"/>
              </a:rPr>
              <a:t>.</a:t>
            </a:r>
            <a:endParaRPr lang="ru-RU" sz="1000" kern="0" dirty="0">
              <a:solidFill>
                <a:prstClr val="black"/>
              </a:solidFill>
              <a:latin typeface="Segeo UI"/>
            </a:endParaRPr>
          </a:p>
        </p:txBody>
      </p:sp>
      <p:sp>
        <p:nvSpPr>
          <p:cNvPr id="7" name="Заголовок 7"/>
          <p:cNvSpPr txBox="1">
            <a:spLocks/>
          </p:cNvSpPr>
          <p:nvPr/>
        </p:nvSpPr>
        <p:spPr>
          <a:xfrm>
            <a:off x="1379610" y="124962"/>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ЭТАП № 1. ПЛАНИРОВАНИЕ ИНВЕСТИЦИЙ (КАПИТАЛЬНЫХ ВЛОЖЕНИЙ) </a:t>
            </a:r>
          </a:p>
          <a:p>
            <a:pPr lvl="0">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rPr>
              <a:t>В ОБЪЕКТЫ КАПИТАЛЬНОГО СТРОИТЕЛЬСТВА</a:t>
            </a:r>
          </a:p>
        </p:txBody>
      </p:sp>
      <p:sp>
        <p:nvSpPr>
          <p:cNvPr id="3" name="Прямоугольник 2"/>
          <p:cNvSpPr/>
          <p:nvPr/>
        </p:nvSpPr>
        <p:spPr>
          <a:xfrm>
            <a:off x="4662375" y="896667"/>
            <a:ext cx="6184665" cy="861774"/>
          </a:xfrm>
          <a:prstGeom prst="rect">
            <a:avLst/>
          </a:prstGeom>
        </p:spPr>
        <p:txBody>
          <a:bodyPr wrap="square">
            <a:spAutoFit/>
          </a:bodyPr>
          <a:lstStyle/>
          <a:p>
            <a:pPr lvl="0" algn="ctr" defTabSz="300613"/>
            <a:r>
              <a:rPr lang="ru-RU" sz="1000" b="1" kern="0" dirty="0">
                <a:solidFill>
                  <a:prstClr val="black"/>
                </a:solidFill>
                <a:latin typeface="Segeo UI"/>
              </a:rPr>
              <a:t>Приказ Минстроя России от 31 августа 2020 г. № 492/</a:t>
            </a:r>
            <a:r>
              <a:rPr lang="ru-RU" sz="1000" b="1" kern="0" dirty="0" err="1">
                <a:solidFill>
                  <a:prstClr val="black"/>
                </a:solidFill>
                <a:latin typeface="Segeo UI"/>
              </a:rPr>
              <a:t>пр</a:t>
            </a:r>
            <a:r>
              <a:rPr lang="ru-RU" sz="1000" b="1" kern="0" dirty="0">
                <a:solidFill>
                  <a:prstClr val="black"/>
                </a:solidFill>
                <a:latin typeface="Segeo UI"/>
              </a:rPr>
              <a:t> </a:t>
            </a:r>
          </a:p>
          <a:p>
            <a:pPr lvl="0" algn="ctr" defTabSz="300613"/>
            <a:r>
              <a:rPr lang="ru-RU" sz="1000" b="1" kern="0" dirty="0">
                <a:solidFill>
                  <a:prstClr val="black"/>
                </a:solidFill>
                <a:latin typeface="Segeo UI"/>
              </a:rPr>
              <a:t>«Об утверждении Методических рекомендаций определения </a:t>
            </a:r>
            <a:endParaRPr lang="ru-RU" sz="1000" b="1" kern="0" dirty="0" smtClean="0">
              <a:solidFill>
                <a:prstClr val="black"/>
              </a:solidFill>
              <a:latin typeface="Segeo UI"/>
            </a:endParaRPr>
          </a:p>
          <a:p>
            <a:pPr lvl="0" algn="ctr" defTabSz="300613"/>
            <a:r>
              <a:rPr lang="ru-RU" sz="1000" b="1" kern="0" dirty="0" smtClean="0">
                <a:solidFill>
                  <a:prstClr val="black"/>
                </a:solidFill>
                <a:latin typeface="Segeo UI"/>
              </a:rPr>
              <a:t>нормативов </a:t>
            </a:r>
            <a:r>
              <a:rPr lang="ru-RU" sz="1000" b="1" kern="0" dirty="0">
                <a:solidFill>
                  <a:prstClr val="black"/>
                </a:solidFill>
                <a:latin typeface="Segeo UI"/>
              </a:rPr>
              <a:t>определения стоимости (предельной стоимости) капитального </a:t>
            </a:r>
            <a:endParaRPr lang="ru-RU" sz="1000" b="1" kern="0" dirty="0" smtClean="0">
              <a:solidFill>
                <a:prstClr val="black"/>
              </a:solidFill>
              <a:latin typeface="Segeo UI"/>
            </a:endParaRPr>
          </a:p>
          <a:p>
            <a:pPr lvl="0" algn="ctr" defTabSz="300613"/>
            <a:r>
              <a:rPr lang="ru-RU" sz="1000" b="1" kern="0" dirty="0" smtClean="0">
                <a:solidFill>
                  <a:prstClr val="black"/>
                </a:solidFill>
                <a:latin typeface="Segeo UI"/>
              </a:rPr>
              <a:t>ремонта </a:t>
            </a:r>
            <a:r>
              <a:rPr lang="ru-RU" sz="1000" b="1" kern="0" dirty="0">
                <a:solidFill>
                  <a:prstClr val="black"/>
                </a:solidFill>
                <a:latin typeface="Segeo UI"/>
              </a:rPr>
              <a:t>медицинских организаций первичного звена здравоохранения, </a:t>
            </a:r>
            <a:endParaRPr lang="ru-RU" sz="1000" b="1" kern="0" dirty="0" smtClean="0">
              <a:solidFill>
                <a:prstClr val="black"/>
              </a:solidFill>
              <a:latin typeface="Segeo UI"/>
            </a:endParaRPr>
          </a:p>
          <a:p>
            <a:pPr lvl="0" algn="ctr" defTabSz="300613"/>
            <a:r>
              <a:rPr lang="ru-RU" sz="1000" b="1" kern="0" dirty="0" smtClean="0">
                <a:solidFill>
                  <a:prstClr val="black"/>
                </a:solidFill>
                <a:latin typeface="Segeo UI"/>
              </a:rPr>
              <a:t>центральных </a:t>
            </a:r>
            <a:r>
              <a:rPr lang="ru-RU" sz="1000" b="1" kern="0" dirty="0">
                <a:solidFill>
                  <a:prstClr val="black"/>
                </a:solidFill>
                <a:latin typeface="Segeo UI"/>
              </a:rPr>
              <a:t>районных и районных больниц </a:t>
            </a:r>
            <a:r>
              <a:rPr lang="ru-RU" sz="1000" b="1" kern="0" dirty="0" smtClean="0">
                <a:solidFill>
                  <a:prstClr val="black"/>
                </a:solidFill>
                <a:latin typeface="Segeo UI"/>
              </a:rPr>
              <a:t>по </a:t>
            </a:r>
            <a:r>
              <a:rPr lang="ru-RU" sz="1000" b="1" kern="0" dirty="0">
                <a:solidFill>
                  <a:prstClr val="black"/>
                </a:solidFill>
                <a:latin typeface="Segeo UI"/>
              </a:rPr>
              <a:t>субъектам Российской Федерации»</a:t>
            </a:r>
          </a:p>
        </p:txBody>
      </p:sp>
      <p:sp>
        <p:nvSpPr>
          <p:cNvPr id="12" name="Загнутый угол 11"/>
          <p:cNvSpPr/>
          <p:nvPr/>
        </p:nvSpPr>
        <p:spPr>
          <a:xfrm>
            <a:off x="5420106" y="1895139"/>
            <a:ext cx="4295260" cy="170390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800" b="1" i="1" u="sng" kern="0" dirty="0" smtClean="0">
              <a:solidFill>
                <a:prstClr val="black"/>
              </a:solidFill>
              <a:latin typeface="Segeo UI"/>
            </a:endParaRPr>
          </a:p>
          <a:p>
            <a:pPr lvl="0" algn="ctr" defTabSz="300613"/>
            <a:r>
              <a:rPr lang="ru-RU" sz="1100" b="1" i="1" u="sng" kern="0" dirty="0" smtClean="0">
                <a:solidFill>
                  <a:prstClr val="black"/>
                </a:solidFill>
                <a:latin typeface="Segeo UI"/>
              </a:rPr>
              <a:t>Устанавливает</a:t>
            </a:r>
            <a:r>
              <a:rPr lang="ru-RU" sz="1100" b="1" i="1" u="sng" kern="0" dirty="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a:solidFill>
                  <a:prstClr val="black"/>
                </a:solidFill>
                <a:latin typeface="Segeo UI"/>
              </a:rPr>
              <a:t>Правила расчёта и применения нормативов определения стоимости (предельной стоимости) капитального ремонта медицинских организаций первичного звена здравоохранения, центральных </a:t>
            </a:r>
            <a:r>
              <a:rPr lang="ru-RU" sz="1100" kern="0" dirty="0" smtClean="0">
                <a:solidFill>
                  <a:prstClr val="black"/>
                </a:solidFill>
                <a:latin typeface="Segeo UI"/>
              </a:rPr>
              <a:t>районных </a:t>
            </a:r>
            <a:r>
              <a:rPr lang="ru-RU" sz="1100" kern="0" dirty="0">
                <a:solidFill>
                  <a:prstClr val="black"/>
                </a:solidFill>
                <a:latin typeface="Segeo UI"/>
              </a:rPr>
              <a:t>и районных больниц по субъектам Российской Федерации, утвержденных приказом Минстроя России от 31 августа 2020 г. № </a:t>
            </a:r>
            <a:r>
              <a:rPr lang="ru-RU" sz="1100" kern="0" dirty="0" smtClean="0">
                <a:solidFill>
                  <a:prstClr val="black"/>
                </a:solidFill>
                <a:latin typeface="Segeo UI"/>
              </a:rPr>
              <a:t>491/пр.</a:t>
            </a:r>
            <a:endParaRPr lang="ru-RU" sz="1100" kern="0" dirty="0">
              <a:solidFill>
                <a:prstClr val="black"/>
              </a:solidFill>
              <a:latin typeface="Segeo UI"/>
            </a:endParaRPr>
          </a:p>
        </p:txBody>
      </p:sp>
      <p:sp>
        <p:nvSpPr>
          <p:cNvPr id="13" name="Загнутый угол 12"/>
          <p:cNvSpPr/>
          <p:nvPr/>
        </p:nvSpPr>
        <p:spPr>
          <a:xfrm>
            <a:off x="5420106" y="3757277"/>
            <a:ext cx="4295260" cy="182919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800" b="1" i="1" u="sng" kern="0" dirty="0" smtClean="0">
              <a:solidFill>
                <a:prstClr val="black"/>
              </a:solidFill>
              <a:latin typeface="Segeo UI"/>
            </a:endParaRPr>
          </a:p>
          <a:p>
            <a:pPr lvl="0" algn="ctr" defTabSz="300613"/>
            <a:r>
              <a:rPr lang="ru-RU" sz="1100" b="1" i="1" u="sng" kern="0" dirty="0">
                <a:solidFill>
                  <a:prstClr val="black"/>
                </a:solidFill>
                <a:latin typeface="Segeo UI"/>
              </a:rPr>
              <a:t>Определяет:</a:t>
            </a:r>
          </a:p>
          <a:p>
            <a:pPr lvl="0" algn="just" defTabSz="300613"/>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a:solidFill>
                  <a:prstClr val="black"/>
                </a:solidFill>
                <a:latin typeface="Segeo UI"/>
              </a:rPr>
              <a:t>Норматив рассчитан с применением укрупненных нормативов цены строительства «Объекты здравоохранения» (по формуле</a:t>
            </a:r>
            <a:r>
              <a:rPr lang="ru-RU" sz="11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1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a:solidFill>
                  <a:prstClr val="black"/>
                </a:solidFill>
                <a:latin typeface="Segeo UI"/>
              </a:rPr>
              <a:t>Применяемый норматив зависит от значения физического износа медицинской организации в интервале значений износа (по формуле</a:t>
            </a:r>
            <a:r>
              <a:rPr lang="ru-RU" sz="1100" kern="0" dirty="0" smtClean="0">
                <a:solidFill>
                  <a:prstClr val="black"/>
                </a:solidFill>
                <a:latin typeface="Segeo UI"/>
              </a:rPr>
              <a:t>).</a:t>
            </a:r>
            <a:endParaRPr lang="ru-RU" sz="1100" kern="0" dirty="0">
              <a:solidFill>
                <a:prstClr val="black"/>
              </a:solidFill>
              <a:latin typeface="Segeo UI"/>
            </a:endParaRPr>
          </a:p>
        </p:txBody>
      </p:sp>
      <p:sp>
        <p:nvSpPr>
          <p:cNvPr id="15" name="Загнутый угол 14"/>
          <p:cNvSpPr/>
          <p:nvPr/>
        </p:nvSpPr>
        <p:spPr>
          <a:xfrm>
            <a:off x="230769" y="5831462"/>
            <a:ext cx="11818662" cy="9020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100" b="1" i="1" u="sng" kern="0" dirty="0" smtClean="0">
              <a:solidFill>
                <a:prstClr val="black"/>
              </a:solidFill>
              <a:latin typeface="Segeo UI"/>
            </a:endParaRPr>
          </a:p>
          <a:p>
            <a:pPr lvl="0" algn="ctr" defTabSz="300613"/>
            <a:r>
              <a:rPr lang="ru-RU" sz="1100" b="1" i="1" u="sng" kern="0" dirty="0" smtClean="0">
                <a:solidFill>
                  <a:prstClr val="black"/>
                </a:solidFill>
                <a:latin typeface="Segeo UI"/>
              </a:rPr>
              <a:t>Результат:</a:t>
            </a:r>
          </a:p>
          <a:p>
            <a:pPr lvl="0" algn="ctr" defTabSz="300613"/>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smtClean="0">
                <a:solidFill>
                  <a:prstClr val="black"/>
                </a:solidFill>
                <a:latin typeface="Segeo UI"/>
              </a:rPr>
              <a:t>Единообразие </a:t>
            </a:r>
            <a:r>
              <a:rPr lang="ru-RU" sz="1100" kern="0" dirty="0">
                <a:solidFill>
                  <a:prstClr val="black"/>
                </a:solidFill>
                <a:latin typeface="Segeo UI"/>
              </a:rPr>
              <a:t>при планировании денежных средств на капитальный ремонт медицинских организаций субъектами Российской </a:t>
            </a:r>
            <a:r>
              <a:rPr lang="ru-RU" sz="1100" kern="0" dirty="0" smtClean="0">
                <a:solidFill>
                  <a:prstClr val="black"/>
                </a:solidFill>
                <a:latin typeface="Segeo UI"/>
              </a:rPr>
              <a:t>Федерации.</a:t>
            </a:r>
          </a:p>
          <a:p>
            <a:pPr marL="285750" lvl="0" indent="-285750" algn="just" defTabSz="300613">
              <a:buFont typeface="Wingdings" panose="05000000000000000000" pitchFamily="2" charset="2"/>
              <a:buChar char="Ø"/>
            </a:pPr>
            <a:endParaRPr lang="ru-RU" sz="500" kern="0" dirty="0">
              <a:solidFill>
                <a:prstClr val="black"/>
              </a:solidFill>
              <a:latin typeface="Segeo UI"/>
            </a:endParaRPr>
          </a:p>
          <a:p>
            <a:pPr marL="285750" lvl="0" indent="-285750" algn="just" defTabSz="300613">
              <a:buFont typeface="Wingdings" panose="05000000000000000000" pitchFamily="2" charset="2"/>
              <a:buChar char="Ø"/>
            </a:pPr>
            <a:r>
              <a:rPr lang="ru-RU" sz="1100" kern="0" dirty="0" smtClean="0">
                <a:solidFill>
                  <a:prstClr val="black"/>
                </a:solidFill>
                <a:latin typeface="Segeo UI"/>
              </a:rPr>
              <a:t>Экономически </a:t>
            </a:r>
            <a:r>
              <a:rPr lang="ru-RU" sz="1100" kern="0" dirty="0">
                <a:solidFill>
                  <a:prstClr val="black"/>
                </a:solidFill>
                <a:latin typeface="Segeo UI"/>
              </a:rPr>
              <a:t>обоснованное планирование инвестиций, что максимально исключает риски срыва сроков строительства по причине </a:t>
            </a:r>
            <a:r>
              <a:rPr lang="ru-RU" sz="1100" kern="0" dirty="0" smtClean="0">
                <a:solidFill>
                  <a:prstClr val="black"/>
                </a:solidFill>
                <a:latin typeface="Segeo UI"/>
              </a:rPr>
              <a:t>отсутствия </a:t>
            </a:r>
            <a:r>
              <a:rPr lang="ru-RU" sz="1100" kern="0" dirty="0">
                <a:solidFill>
                  <a:prstClr val="black"/>
                </a:solidFill>
                <a:latin typeface="Segeo UI"/>
              </a:rPr>
              <a:t>денежных средств.</a:t>
            </a:r>
          </a:p>
        </p:txBody>
      </p:sp>
      <p:sp>
        <p:nvSpPr>
          <p:cNvPr id="16" name="Левая фигурная скобка 15"/>
          <p:cNvSpPr/>
          <p:nvPr/>
        </p:nvSpPr>
        <p:spPr>
          <a:xfrm rot="10800000">
            <a:off x="9719187" y="1829696"/>
            <a:ext cx="297473" cy="3833684"/>
          </a:xfrm>
          <a:prstGeom prst="leftBrace">
            <a:avLst>
              <a:gd name="adj1" fmla="val 67318"/>
              <a:gd name="adj2" fmla="val 49729"/>
            </a:avLst>
          </a:prstGeom>
          <a:noFill/>
          <a:ln w="25400" cap="flat" cmpd="sng" algn="ctr">
            <a:solidFill>
              <a:srgbClr val="FF3300"/>
            </a:solidFill>
            <a:prstDash val="solid"/>
            <a:miter lim="800000"/>
          </a:ln>
          <a:effectLst/>
        </p:spPr>
        <p:txBody>
          <a:bodyPr rtlCol="0" anchor="ctr"/>
          <a:lstStyle/>
          <a:p>
            <a:pPr marL="0" marR="0" lvl="0" indent="0" algn="ctr" defTabSz="400817"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a:ln>
                <a:noFill/>
              </a:ln>
              <a:solidFill>
                <a:srgbClr val="002060"/>
              </a:solidFill>
              <a:effectLst/>
              <a:uLnTx/>
              <a:uFillTx/>
            </a:endParaRPr>
          </a:p>
        </p:txBody>
      </p:sp>
      <p:sp>
        <p:nvSpPr>
          <p:cNvPr id="17" name="Загнутый угол 16"/>
          <p:cNvSpPr/>
          <p:nvPr/>
        </p:nvSpPr>
        <p:spPr>
          <a:xfrm>
            <a:off x="10100987" y="1778616"/>
            <a:ext cx="2014198" cy="381321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400" b="1" i="1" u="sng" kern="0" dirty="0" smtClean="0">
              <a:solidFill>
                <a:prstClr val="black"/>
              </a:solidFill>
              <a:latin typeface="Segeo UI"/>
            </a:endParaRPr>
          </a:p>
          <a:p>
            <a:pPr lvl="0" algn="ctr" defTabSz="300613"/>
            <a:endParaRPr lang="ru-RU" sz="1100" b="1" i="1" u="sng" kern="0" dirty="0" smtClean="0">
              <a:solidFill>
                <a:prstClr val="black"/>
              </a:solidFill>
              <a:latin typeface="Segeo UI"/>
            </a:endParaRPr>
          </a:p>
          <a:p>
            <a:pPr lvl="0" algn="ctr" defTabSz="300613"/>
            <a:r>
              <a:rPr lang="ru-RU" sz="1100" b="1" i="1" u="sng" kern="0" dirty="0" smtClean="0">
                <a:solidFill>
                  <a:prstClr val="black"/>
                </a:solidFill>
                <a:latin typeface="Segeo UI"/>
              </a:rPr>
              <a:t>Основания:</a:t>
            </a:r>
            <a:endParaRPr lang="ru-RU" sz="1100" b="1" i="1" u="sng" kern="0" dirty="0">
              <a:solidFill>
                <a:prstClr val="black"/>
              </a:solidFill>
              <a:latin typeface="Segeo UI"/>
            </a:endParaRPr>
          </a:p>
          <a:p>
            <a:pPr lvl="0" algn="just" defTabSz="300613"/>
            <a:endParaRPr lang="ru-RU" sz="400" kern="0" dirty="0">
              <a:solidFill>
                <a:prstClr val="black"/>
              </a:solidFill>
              <a:latin typeface="Segeo UI"/>
            </a:endParaRPr>
          </a:p>
          <a:p>
            <a:pPr lvl="0" algn="just" defTabSz="300613"/>
            <a:r>
              <a:rPr lang="ru-RU" sz="1100" kern="0" dirty="0">
                <a:solidFill>
                  <a:prstClr val="black"/>
                </a:solidFill>
                <a:latin typeface="Segeo UI"/>
              </a:rPr>
              <a:t>Постановление Правительства Российской Федерации от 9 октября 2019 г</a:t>
            </a:r>
            <a:r>
              <a:rPr lang="ru-RU" sz="1100" kern="0" dirty="0" smtClean="0">
                <a:solidFill>
                  <a:prstClr val="black"/>
                </a:solidFill>
                <a:latin typeface="Segeo UI"/>
              </a:rPr>
              <a:t>.                  </a:t>
            </a:r>
            <a:r>
              <a:rPr lang="ru-RU" sz="1100" kern="0" dirty="0">
                <a:solidFill>
                  <a:prstClr val="black"/>
                </a:solidFill>
                <a:latin typeface="Segeo UI"/>
              </a:rPr>
              <a:t>№ 1304  "Об утверждении принципов модернизации первичного звена здравоохранения Российской Федерации </a:t>
            </a:r>
            <a:r>
              <a:rPr lang="ru-RU" sz="1100" kern="0" dirty="0" smtClean="0">
                <a:solidFill>
                  <a:prstClr val="black"/>
                </a:solidFill>
                <a:latin typeface="Segeo UI"/>
              </a:rPr>
              <a:t>                   и </a:t>
            </a:r>
            <a:r>
              <a:rPr lang="ru-RU" sz="1100" kern="0" dirty="0">
                <a:solidFill>
                  <a:prstClr val="black"/>
                </a:solidFill>
                <a:latin typeface="Segeo UI"/>
              </a:rPr>
              <a:t>Правил проведения экспертизы проектов региональных программ модернизации первичного звена здравоохранения, осуществления мониторинга и контроля за реализацией региональных программ модернизации первичного звена здравоохранения".</a:t>
            </a:r>
          </a:p>
        </p:txBody>
      </p:sp>
    </p:spTree>
    <p:extLst>
      <p:ext uri="{BB962C8B-B14F-4D97-AF65-F5344CB8AC3E}">
        <p14:creationId xmlns:p14="http://schemas.microsoft.com/office/powerpoint/2010/main" val="2015775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854312" y="-6688"/>
            <a:ext cx="389204"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a:solidFill>
                  <a:srgbClr val="4F81BD">
                    <a:lumMod val="50000"/>
                  </a:srgbClr>
                </a:solidFill>
                <a:latin typeface="Century Gothic" panose="020B0502020202020204" pitchFamily="34" charset="0"/>
              </a:rPr>
              <a:t>6</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10" name="Загнутый угол 9"/>
          <p:cNvSpPr/>
          <p:nvPr/>
        </p:nvSpPr>
        <p:spPr>
          <a:xfrm>
            <a:off x="168611" y="2226817"/>
            <a:ext cx="5828427" cy="355646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defRPr/>
            </a:pPr>
            <a:endParaRPr lang="ru-RU" sz="1600" b="1" i="1" u="sng" kern="0" dirty="0" smtClean="0">
              <a:solidFill>
                <a:prstClr val="black"/>
              </a:solidFill>
              <a:latin typeface="Segeo UI"/>
            </a:endParaRPr>
          </a:p>
          <a:p>
            <a:pPr lvl="0" algn="ctr" defTabSz="300613"/>
            <a:endParaRPr lang="ru-RU" sz="800" b="1" i="1" u="sng" kern="0" dirty="0" smtClean="0">
              <a:solidFill>
                <a:prstClr val="black"/>
              </a:solidFill>
              <a:latin typeface="Segeo UI"/>
            </a:endParaRPr>
          </a:p>
          <a:p>
            <a:pPr lvl="0" algn="ctr" defTabSz="300613"/>
            <a:r>
              <a:rPr lang="ru-RU" sz="1600" b="1" i="1" u="sng" kern="0" dirty="0" smtClean="0">
                <a:solidFill>
                  <a:prstClr val="black"/>
                </a:solidFill>
                <a:latin typeface="Segeo UI"/>
              </a:rPr>
              <a:t>Внесены </a:t>
            </a:r>
            <a:r>
              <a:rPr lang="ru-RU" sz="1600" b="1" i="1" u="sng" kern="0" dirty="0">
                <a:solidFill>
                  <a:prstClr val="black"/>
                </a:solidFill>
                <a:latin typeface="Segeo UI"/>
              </a:rPr>
              <a:t>изменения</a:t>
            </a:r>
            <a:r>
              <a:rPr lang="ru-RU" sz="1600" b="1" i="1" u="sng" kern="0" dirty="0" smtClean="0">
                <a:solidFill>
                  <a:prstClr val="black"/>
                </a:solidFill>
                <a:latin typeface="Segeo UI"/>
              </a:rPr>
              <a:t>:</a:t>
            </a:r>
          </a:p>
          <a:p>
            <a:pPr lvl="0" algn="ctr" defTabSz="300613"/>
            <a:endParaRPr lang="ru-RU" sz="400" b="1" i="1" u="sng"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b="1" i="1" kern="0" dirty="0" smtClean="0">
                <a:solidFill>
                  <a:prstClr val="black"/>
                </a:solidFill>
                <a:latin typeface="Segeo UI"/>
              </a:rPr>
              <a:t>в </a:t>
            </a:r>
            <a:r>
              <a:rPr lang="ru-RU" sz="1600" b="1" i="1" kern="0" dirty="0">
                <a:solidFill>
                  <a:prstClr val="black"/>
                </a:solidFill>
                <a:latin typeface="Segeo UI"/>
              </a:rPr>
              <a:t>Федеральный закон от 5 апреля 2013 </a:t>
            </a:r>
            <a:r>
              <a:rPr lang="ru-RU" sz="1600" b="1" i="1" kern="0" dirty="0" smtClean="0">
                <a:solidFill>
                  <a:prstClr val="black"/>
                </a:solidFill>
                <a:latin typeface="Segeo UI"/>
              </a:rPr>
              <a:t>года                        </a:t>
            </a:r>
            <a:r>
              <a:rPr lang="ru-RU" sz="1600" b="1" i="1" kern="0" dirty="0">
                <a:solidFill>
                  <a:prstClr val="black"/>
                </a:solidFill>
                <a:latin typeface="Segeo UI"/>
              </a:rPr>
              <a:t>№ 44-ФЗ </a:t>
            </a:r>
            <a:r>
              <a:rPr lang="ru-RU" sz="1600" kern="0" dirty="0">
                <a:solidFill>
                  <a:prstClr val="black"/>
                </a:solidFill>
                <a:latin typeface="Segeo UI"/>
              </a:rPr>
              <a:t>«О контрактной системе в сфере закупок товаров, работ, услуг для обеспечения государственных и муниципальных нужд»; </a:t>
            </a:r>
            <a:endParaRPr lang="ru-RU" sz="1600"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b="1" i="1" kern="0" dirty="0">
                <a:solidFill>
                  <a:prstClr val="black"/>
                </a:solidFill>
                <a:latin typeface="Segeo UI"/>
              </a:rPr>
              <a:t>в Градостроительный кодекс                          Российской Федерации</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b="1" i="1" kern="0" dirty="0">
                <a:solidFill>
                  <a:prstClr val="black"/>
                </a:solidFill>
                <a:latin typeface="Segeo UI"/>
              </a:rPr>
              <a:t>в Федеральный закон от 26 июля 2017 </a:t>
            </a:r>
            <a:r>
              <a:rPr lang="ru-RU" sz="1600" b="1" i="1" kern="0" dirty="0" smtClean="0">
                <a:solidFill>
                  <a:prstClr val="black"/>
                </a:solidFill>
                <a:latin typeface="Segeo UI"/>
              </a:rPr>
              <a:t>года                               </a:t>
            </a:r>
            <a:r>
              <a:rPr lang="ru-RU" sz="1600" b="1" i="1" kern="0" dirty="0">
                <a:solidFill>
                  <a:prstClr val="black"/>
                </a:solidFill>
                <a:latin typeface="Segeo UI"/>
              </a:rPr>
              <a:t>№ 191-ФЗ </a:t>
            </a:r>
            <a:r>
              <a:rPr lang="ru-RU" sz="1600" kern="0" dirty="0">
                <a:solidFill>
                  <a:prstClr val="black"/>
                </a:solidFill>
                <a:latin typeface="Segeo UI"/>
              </a:rPr>
              <a:t>«О внесении изменений в Градостроительный кодекс Российской Федерации и признании утратившими силу отдельных положений законодательных актов Российской Федерации».</a:t>
            </a:r>
          </a:p>
        </p:txBody>
      </p:sp>
      <p:sp>
        <p:nvSpPr>
          <p:cNvPr id="12" name="Прямоугольник 11"/>
          <p:cNvSpPr/>
          <p:nvPr/>
        </p:nvSpPr>
        <p:spPr>
          <a:xfrm>
            <a:off x="-49338" y="954967"/>
            <a:ext cx="12192000" cy="1200329"/>
          </a:xfrm>
          <a:prstGeom prst="rect">
            <a:avLst/>
          </a:prstGeom>
        </p:spPr>
        <p:txBody>
          <a:bodyPr wrap="square">
            <a:spAutoFit/>
          </a:bodyPr>
          <a:lstStyle/>
          <a:p>
            <a:pPr lvl="0" algn="ctr" defTabSz="300613"/>
            <a:r>
              <a:rPr lang="ru-RU" b="1" kern="0" dirty="0">
                <a:solidFill>
                  <a:prstClr val="black"/>
                </a:solidFill>
                <a:latin typeface="Segeo UI"/>
              </a:rPr>
              <a:t>Федеральный закон от 27 июня 2019 г. № 151-ФЗ«О внесении изменений в Федеральный </a:t>
            </a:r>
            <a:r>
              <a:rPr lang="ru-RU" b="1" kern="0" dirty="0" smtClean="0">
                <a:solidFill>
                  <a:prstClr val="black"/>
                </a:solidFill>
                <a:latin typeface="Segeo UI"/>
              </a:rPr>
              <a:t>закон</a:t>
            </a:r>
          </a:p>
          <a:p>
            <a:pPr lvl="0" algn="ctr" defTabSz="300613"/>
            <a:r>
              <a:rPr lang="ru-RU" b="1" kern="0" dirty="0" smtClean="0">
                <a:solidFill>
                  <a:prstClr val="black"/>
                </a:solidFill>
                <a:latin typeface="Segeo UI"/>
              </a:rPr>
              <a:t> </a:t>
            </a:r>
            <a:r>
              <a:rPr lang="ru-RU" b="1" kern="0" dirty="0">
                <a:solidFill>
                  <a:prstClr val="black"/>
                </a:solidFill>
                <a:latin typeface="Segeo UI"/>
              </a:rPr>
              <a:t>«Об участии в долевом строительстве многоквартирных домов и иных объектов </a:t>
            </a:r>
            <a:r>
              <a:rPr lang="ru-RU" b="1" kern="0" dirty="0" smtClean="0">
                <a:solidFill>
                  <a:prstClr val="black"/>
                </a:solidFill>
                <a:latin typeface="Segeo UI"/>
              </a:rPr>
              <a:t>недвижимости</a:t>
            </a:r>
          </a:p>
          <a:p>
            <a:pPr lvl="0" algn="ctr" defTabSz="300613"/>
            <a:r>
              <a:rPr lang="ru-RU" b="1" kern="0" dirty="0" smtClean="0">
                <a:solidFill>
                  <a:prstClr val="black"/>
                </a:solidFill>
                <a:latin typeface="Segeo UI"/>
              </a:rPr>
              <a:t> и о </a:t>
            </a:r>
            <a:r>
              <a:rPr lang="ru-RU" b="1" kern="0" dirty="0">
                <a:solidFill>
                  <a:prstClr val="black"/>
                </a:solidFill>
                <a:latin typeface="Segeo UI"/>
              </a:rPr>
              <a:t>внесении изменений в некоторые законодательные акты Российской Федерации» и отдельные </a:t>
            </a:r>
            <a:r>
              <a:rPr lang="ru-RU" b="1" kern="0" dirty="0" smtClean="0">
                <a:solidFill>
                  <a:prstClr val="black"/>
                </a:solidFill>
                <a:latin typeface="Segeo UI"/>
              </a:rPr>
              <a:t>законодательные </a:t>
            </a:r>
            <a:r>
              <a:rPr lang="ru-RU" b="1" kern="0" dirty="0">
                <a:solidFill>
                  <a:prstClr val="black"/>
                </a:solidFill>
                <a:latin typeface="Segeo UI"/>
              </a:rPr>
              <a:t>акты Российской Федерации» </a:t>
            </a:r>
          </a:p>
        </p:txBody>
      </p:sp>
      <p:sp>
        <p:nvSpPr>
          <p:cNvPr id="13" name="Загнутый угол 12"/>
          <p:cNvSpPr/>
          <p:nvPr/>
        </p:nvSpPr>
        <p:spPr>
          <a:xfrm>
            <a:off x="6175169" y="2226817"/>
            <a:ext cx="5873745" cy="355646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defRPr/>
            </a:pPr>
            <a:endParaRPr lang="ru-RU" sz="8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r>
              <a:rPr lang="ru-RU" sz="1600" b="1" i="1" u="sng" kern="0" dirty="0" smtClean="0">
                <a:solidFill>
                  <a:prstClr val="black"/>
                </a:solidFill>
                <a:latin typeface="Segeo UI"/>
              </a:rPr>
              <a:t>Разграничил </a:t>
            </a:r>
            <a:r>
              <a:rPr lang="ru-RU" sz="1600" b="1" i="1" u="sng" kern="0" dirty="0">
                <a:solidFill>
                  <a:prstClr val="black"/>
                </a:solidFill>
                <a:latin typeface="Segeo UI"/>
              </a:rPr>
              <a:t>на законодательном уровне понятия</a:t>
            </a:r>
            <a:r>
              <a:rPr lang="ru-RU" sz="1600" b="1" i="1" u="sng" kern="0" dirty="0" smtClean="0">
                <a:solidFill>
                  <a:prstClr val="black"/>
                </a:solidFill>
                <a:latin typeface="Segeo UI"/>
              </a:rPr>
              <a:t>:</a:t>
            </a:r>
          </a:p>
          <a:p>
            <a:pPr lvl="0" algn="ctr" defTabSz="300613"/>
            <a:endParaRPr lang="ru-RU" sz="400" b="1" i="1" u="sng" kern="0" dirty="0">
              <a:solidFill>
                <a:prstClr val="black"/>
              </a:solidFill>
              <a:latin typeface="Segeo UI"/>
            </a:endParaRPr>
          </a:p>
          <a:p>
            <a:pPr marL="285750" lvl="0" indent="-285750" algn="just" defTabSz="300613">
              <a:buFont typeface="Wingdings" panose="05000000000000000000" pitchFamily="2" charset="2"/>
              <a:buChar char="Ø"/>
            </a:pPr>
            <a:r>
              <a:rPr lang="ru-RU" sz="1600" b="1" i="1" kern="0" dirty="0" smtClean="0">
                <a:solidFill>
                  <a:prstClr val="black"/>
                </a:solidFill>
                <a:latin typeface="Segeo UI"/>
              </a:rPr>
              <a:t>сметная стоимость </a:t>
            </a:r>
            <a:r>
              <a:rPr lang="ru-RU" sz="1600" b="1" i="1" kern="0" dirty="0">
                <a:solidFill>
                  <a:prstClr val="black"/>
                </a:solidFill>
                <a:latin typeface="Segeo UI"/>
              </a:rPr>
              <a:t>строительства</a:t>
            </a:r>
            <a:r>
              <a:rPr lang="ru-RU" sz="1600" kern="0" dirty="0">
                <a:solidFill>
                  <a:prstClr val="black"/>
                </a:solidFill>
                <a:latin typeface="Segeo UI"/>
              </a:rPr>
              <a:t>, применяемая на стадиях подготовки проектной </a:t>
            </a:r>
            <a:r>
              <a:rPr lang="ru-RU" sz="1600" kern="0" dirty="0" smtClean="0">
                <a:solidFill>
                  <a:prstClr val="black"/>
                </a:solidFill>
                <a:latin typeface="Segeo UI"/>
              </a:rPr>
              <a:t>документации             </a:t>
            </a:r>
            <a:r>
              <a:rPr lang="ru-RU" sz="1600" kern="0" dirty="0">
                <a:solidFill>
                  <a:prstClr val="black"/>
                </a:solidFill>
                <a:latin typeface="Segeo UI"/>
              </a:rPr>
              <a:t>и прохождения ее экспертизы</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b="1" i="1" kern="0" dirty="0">
                <a:solidFill>
                  <a:prstClr val="black"/>
                </a:solidFill>
                <a:latin typeface="Segeo UI"/>
              </a:rPr>
              <a:t>начальная (максимальная) цена контракта, </a:t>
            </a:r>
            <a:r>
              <a:rPr lang="ru-RU" sz="1600" kern="0" dirty="0">
                <a:solidFill>
                  <a:prstClr val="black"/>
                </a:solidFill>
                <a:latin typeface="Segeo UI"/>
              </a:rPr>
              <a:t>применяемая при осуществлении закупок </a:t>
            </a:r>
            <a:r>
              <a:rPr lang="ru-RU" sz="1600" kern="0" dirty="0" smtClean="0">
                <a:solidFill>
                  <a:prstClr val="black"/>
                </a:solidFill>
                <a:latin typeface="Segeo UI"/>
              </a:rPr>
              <a:t>                              для </a:t>
            </a:r>
            <a:r>
              <a:rPr lang="ru-RU" sz="1600" kern="0" dirty="0">
                <a:solidFill>
                  <a:prstClr val="black"/>
                </a:solidFill>
                <a:latin typeface="Segeo UI"/>
              </a:rPr>
              <a:t>обеспечения государственных и муниципальных нужд</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 </a:t>
            </a:r>
            <a:r>
              <a:rPr lang="ru-RU" sz="1600" b="1" i="1" kern="0" dirty="0">
                <a:solidFill>
                  <a:prstClr val="black"/>
                </a:solidFill>
                <a:latin typeface="Segeo UI"/>
              </a:rPr>
              <a:t>цена контракта</a:t>
            </a:r>
            <a:r>
              <a:rPr lang="ru-RU" sz="1600" kern="0" dirty="0">
                <a:solidFill>
                  <a:prstClr val="black"/>
                </a:solidFill>
                <a:latin typeface="Segeo UI"/>
              </a:rPr>
              <a:t>, применяемая при исполнении сторонами своих обязательств по итогам проведения конкурентных (иных) процедур определения подрядчика.</a:t>
            </a:r>
          </a:p>
        </p:txBody>
      </p:sp>
      <p:sp>
        <p:nvSpPr>
          <p:cNvPr id="14" name="Загнутый угол 13"/>
          <p:cNvSpPr/>
          <p:nvPr/>
        </p:nvSpPr>
        <p:spPr>
          <a:xfrm>
            <a:off x="741870" y="5887043"/>
            <a:ext cx="10609585" cy="820903"/>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r>
              <a:rPr lang="ru-RU" sz="1600" b="1" i="1" u="sng" kern="0" dirty="0">
                <a:solidFill>
                  <a:prstClr val="black"/>
                </a:solidFill>
                <a:latin typeface="Segeo UI"/>
              </a:rPr>
              <a:t>Установил:</a:t>
            </a:r>
          </a:p>
          <a:p>
            <a:pPr lvl="0" algn="ctr" defTabSz="300613"/>
            <a:r>
              <a:rPr lang="ru-RU" sz="1600" b="1" i="1" kern="0" dirty="0">
                <a:solidFill>
                  <a:prstClr val="black"/>
                </a:solidFill>
                <a:latin typeface="Segeo UI"/>
              </a:rPr>
              <a:t>возможность разрабатывать и применять новые федеральные единичные расценки</a:t>
            </a:r>
            <a:r>
              <a:rPr lang="ru-RU" sz="1600" kern="0" dirty="0">
                <a:solidFill>
                  <a:prstClr val="black"/>
                </a:solidFill>
                <a:latin typeface="Segeo UI"/>
              </a:rPr>
              <a:t>,</a:t>
            </a:r>
          </a:p>
          <a:p>
            <a:pPr lvl="0" algn="ctr" defTabSz="300613"/>
            <a:r>
              <a:rPr lang="ru-RU" sz="1600" kern="0" dirty="0">
                <a:solidFill>
                  <a:prstClr val="black"/>
                </a:solidFill>
                <a:latin typeface="Segeo UI"/>
              </a:rPr>
              <a:t>в том числе их отдельные </a:t>
            </a:r>
            <a:r>
              <a:rPr lang="ru-RU" sz="1600" kern="0" dirty="0" smtClean="0">
                <a:solidFill>
                  <a:prstClr val="black"/>
                </a:solidFill>
                <a:latin typeface="Segeo UI"/>
              </a:rPr>
              <a:t>составляющие.</a:t>
            </a:r>
            <a:endParaRPr lang="ru-RU" sz="1600" kern="0" dirty="0">
              <a:solidFill>
                <a:prstClr val="black"/>
              </a:solidFill>
              <a:latin typeface="Segeo UI"/>
            </a:endParaRPr>
          </a:p>
        </p:txBody>
      </p:sp>
      <p:sp>
        <p:nvSpPr>
          <p:cNvPr id="8"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1977258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854312" y="-6688"/>
            <a:ext cx="389204"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a:solidFill>
                  <a:srgbClr val="4F81BD">
                    <a:lumMod val="50000"/>
                  </a:srgbClr>
                </a:solidFill>
                <a:latin typeface="Century Gothic" panose="020B0502020202020204" pitchFamily="34" charset="0"/>
              </a:rPr>
              <a:t>7</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9" name="Загнутый угол 8"/>
          <p:cNvSpPr/>
          <p:nvPr/>
        </p:nvSpPr>
        <p:spPr>
          <a:xfrm>
            <a:off x="1592090" y="2145611"/>
            <a:ext cx="9971553" cy="452247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b="1" i="1" u="sng" kern="0" dirty="0" smtClean="0">
              <a:solidFill>
                <a:prstClr val="black"/>
              </a:solidFill>
              <a:latin typeface="Segeo UI"/>
            </a:endParaRPr>
          </a:p>
          <a:p>
            <a:pPr lvl="0" algn="ctr" defTabSz="300613"/>
            <a:endParaRPr lang="ru-RU" sz="1200" b="1" i="1" u="sng" kern="0" dirty="0" smtClean="0">
              <a:solidFill>
                <a:prstClr val="black"/>
              </a:solidFill>
              <a:latin typeface="Segeo UI"/>
            </a:endParaRPr>
          </a:p>
          <a:p>
            <a:pPr lvl="0" algn="ctr" defTabSz="300613"/>
            <a:r>
              <a:rPr lang="ru-RU" sz="1700" b="1" i="1" u="sng" kern="0" dirty="0" smtClean="0">
                <a:solidFill>
                  <a:prstClr val="black"/>
                </a:solidFill>
                <a:latin typeface="Segeo UI"/>
              </a:rPr>
              <a:t>Достигнутый </a:t>
            </a:r>
            <a:r>
              <a:rPr lang="ru-RU" sz="1700" b="1" i="1" u="sng" kern="0" dirty="0">
                <a:solidFill>
                  <a:prstClr val="black"/>
                </a:solidFill>
                <a:latin typeface="Segeo UI"/>
              </a:rPr>
              <a:t>результат:</a:t>
            </a:r>
          </a:p>
          <a:p>
            <a:pPr marL="285750" lvl="0" indent="-285750" algn="just" defTabSz="300613">
              <a:buFont typeface="Wingdings" panose="05000000000000000000" pitchFamily="2" charset="2"/>
              <a:buChar char="Ø"/>
            </a:pPr>
            <a:endParaRPr lang="ru-RU" sz="800" b="1" i="1" kern="0" dirty="0">
              <a:solidFill>
                <a:prstClr val="black"/>
              </a:solidFill>
              <a:latin typeface="Segeo UI"/>
            </a:endParaRPr>
          </a:p>
          <a:p>
            <a:pPr marL="285750" lvl="0" indent="-285750" algn="just" defTabSz="300613">
              <a:buFont typeface="Wingdings" panose="05000000000000000000" pitchFamily="2" charset="2"/>
              <a:buChar char="Ø"/>
            </a:pPr>
            <a:r>
              <a:rPr lang="ru-RU" sz="1700" b="1" i="1" kern="0" dirty="0">
                <a:solidFill>
                  <a:prstClr val="black"/>
                </a:solidFill>
                <a:latin typeface="Segeo UI"/>
              </a:rPr>
              <a:t>урегулирована сложившаяся неоднозначная практика </a:t>
            </a:r>
            <a:r>
              <a:rPr lang="ru-RU" sz="1700" b="1" i="1" kern="0" dirty="0" err="1">
                <a:solidFill>
                  <a:prstClr val="black"/>
                </a:solidFill>
                <a:latin typeface="Segeo UI"/>
              </a:rPr>
              <a:t>правоприменения</a:t>
            </a:r>
            <a:r>
              <a:rPr lang="ru-RU" sz="1700" b="1" i="1" kern="0" dirty="0">
                <a:solidFill>
                  <a:prstClr val="black"/>
                </a:solidFill>
                <a:latin typeface="Segeo UI"/>
              </a:rPr>
              <a:t> положений гражданского законодательства, </a:t>
            </a:r>
            <a:r>
              <a:rPr lang="ru-RU" sz="1700" b="1" i="1" kern="0" dirty="0" smtClean="0">
                <a:solidFill>
                  <a:prstClr val="black"/>
                </a:solidFill>
                <a:latin typeface="Segeo UI"/>
              </a:rPr>
              <a:t>законодательства о градостроительной </a:t>
            </a:r>
            <a:r>
              <a:rPr lang="ru-RU" sz="1700" b="1" i="1" kern="0" dirty="0">
                <a:solidFill>
                  <a:prstClr val="black"/>
                </a:solidFill>
                <a:latin typeface="Segeo UI"/>
              </a:rPr>
              <a:t>деятельности Российской Федерации </a:t>
            </a:r>
            <a:r>
              <a:rPr lang="ru-RU" sz="1700" b="1" i="1" kern="0" dirty="0" smtClean="0">
                <a:solidFill>
                  <a:prstClr val="black"/>
                </a:solidFill>
                <a:latin typeface="Segeo UI"/>
              </a:rPr>
              <a:t>и </a:t>
            </a:r>
            <a:r>
              <a:rPr lang="ru-RU" sz="1700" b="1" i="1" kern="0" dirty="0">
                <a:solidFill>
                  <a:prstClr val="black"/>
                </a:solidFill>
                <a:latin typeface="Segeo UI"/>
              </a:rPr>
              <a:t>законодательства Российской Федерации </a:t>
            </a:r>
            <a:r>
              <a:rPr lang="ru-RU" sz="1700" b="1" i="1" kern="0" dirty="0" smtClean="0">
                <a:solidFill>
                  <a:prstClr val="black"/>
                </a:solidFill>
                <a:latin typeface="Segeo UI"/>
              </a:rPr>
              <a:t>      о </a:t>
            </a:r>
            <a:r>
              <a:rPr lang="ru-RU" sz="1700" b="1" i="1" kern="0" dirty="0">
                <a:solidFill>
                  <a:prstClr val="black"/>
                </a:solidFill>
                <a:latin typeface="Segeo UI"/>
              </a:rPr>
              <a:t>контрактной системе </a:t>
            </a:r>
            <a:r>
              <a:rPr lang="ru-RU" sz="1700" b="1" i="1" kern="0" dirty="0" smtClean="0">
                <a:solidFill>
                  <a:prstClr val="black"/>
                </a:solidFill>
                <a:latin typeface="Segeo UI"/>
              </a:rPr>
              <a:t>в </a:t>
            </a:r>
            <a:r>
              <a:rPr lang="ru-RU" sz="1700" b="1" i="1" kern="0" dirty="0">
                <a:solidFill>
                  <a:prstClr val="black"/>
                </a:solidFill>
                <a:latin typeface="Segeo UI"/>
              </a:rPr>
              <a:t>сфере закупок</a:t>
            </a:r>
            <a:r>
              <a:rPr lang="ru-RU" sz="1700" kern="0" dirty="0">
                <a:solidFill>
                  <a:prstClr val="black"/>
                </a:solidFill>
                <a:latin typeface="Segeo UI"/>
              </a:rPr>
              <a:t>, а именно - заказчиками при формировании начальной (максимальной) цены контракта; </a:t>
            </a:r>
            <a:r>
              <a:rPr lang="ru-RU" sz="1700" kern="0" dirty="0" smtClean="0">
                <a:solidFill>
                  <a:prstClr val="black"/>
                </a:solidFill>
                <a:latin typeface="Segeo UI"/>
              </a:rPr>
              <a:t>заказчиками и </a:t>
            </a:r>
            <a:r>
              <a:rPr lang="ru-RU" sz="1700" kern="0" dirty="0">
                <a:solidFill>
                  <a:prstClr val="black"/>
                </a:solidFill>
                <a:latin typeface="Segeo UI"/>
              </a:rPr>
              <a:t>подрядчиками при заключении и исполнении контракта, предметом которого являются строительство и (или) реконструкция объектов капитального строительства, а также контролирующими органами при осуществлении проверок целевого использования средств бюджетов бюджетной системы Российской Федерации;   </a:t>
            </a:r>
            <a:endParaRPr lang="ru-RU" sz="1700"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700" b="1" i="1" kern="0" dirty="0" smtClean="0">
                <a:solidFill>
                  <a:prstClr val="black"/>
                </a:solidFill>
                <a:latin typeface="Segeo UI"/>
              </a:rPr>
              <a:t>«</a:t>
            </a:r>
            <a:r>
              <a:rPr lang="ru-RU" sz="1700" b="1" i="1" kern="0" dirty="0" err="1">
                <a:solidFill>
                  <a:prstClr val="black"/>
                </a:solidFill>
                <a:latin typeface="Segeo UI"/>
              </a:rPr>
              <a:t>разморозка</a:t>
            </a:r>
            <a:r>
              <a:rPr lang="ru-RU" sz="1700" b="1" i="1" kern="0" dirty="0">
                <a:solidFill>
                  <a:prstClr val="black"/>
                </a:solidFill>
                <a:latin typeface="Segeo UI"/>
              </a:rPr>
              <a:t>» процедуры разработки и применения федеральных единичных расценок</a:t>
            </a:r>
            <a:r>
              <a:rPr lang="ru-RU" sz="1700" kern="0" dirty="0">
                <a:solidFill>
                  <a:prstClr val="black"/>
                </a:solidFill>
                <a:latin typeface="Segeo UI"/>
              </a:rPr>
              <a:t>, что позволило применять ранее разработанные и </a:t>
            </a:r>
            <a:r>
              <a:rPr lang="ru-RU" sz="1700" kern="0" dirty="0" smtClean="0">
                <a:solidFill>
                  <a:prstClr val="black"/>
                </a:solidFill>
                <a:latin typeface="Segeo UI"/>
              </a:rPr>
              <a:t>разрабатываемые                         в настоящее </a:t>
            </a:r>
            <a:r>
              <a:rPr lang="ru-RU" sz="1700" kern="0" dirty="0">
                <a:solidFill>
                  <a:prstClr val="black"/>
                </a:solidFill>
                <a:latin typeface="Segeo UI"/>
              </a:rPr>
              <a:t>время сметные нормы, учитывающие новые технологии, материалы                              и оборудование.</a:t>
            </a:r>
          </a:p>
        </p:txBody>
      </p:sp>
      <p:pic>
        <p:nvPicPr>
          <p:cNvPr id="11" name="Рисунок 10"/>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9619" r="30638"/>
          <a:stretch/>
        </p:blipFill>
        <p:spPr>
          <a:xfrm>
            <a:off x="409297" y="2968283"/>
            <a:ext cx="1037968" cy="2749559"/>
          </a:xfrm>
          <a:prstGeom prst="rect">
            <a:avLst/>
          </a:prstGeom>
          <a:effectLst>
            <a:outerShdw blurRad="50800" dist="50800" dir="4800000" sx="145000" sy="145000" algn="ctr" rotWithShape="0">
              <a:srgbClr val="FF0000">
                <a:alpha val="18000"/>
              </a:srgbClr>
            </a:outerShdw>
          </a:effectLst>
        </p:spPr>
      </p:pic>
      <p:sp>
        <p:nvSpPr>
          <p:cNvPr id="16" name="Прямоугольник 15"/>
          <p:cNvSpPr/>
          <p:nvPr/>
        </p:nvSpPr>
        <p:spPr>
          <a:xfrm>
            <a:off x="-49337" y="945281"/>
            <a:ext cx="12192000" cy="1200329"/>
          </a:xfrm>
          <a:prstGeom prst="rect">
            <a:avLst/>
          </a:prstGeom>
        </p:spPr>
        <p:txBody>
          <a:bodyPr wrap="square">
            <a:spAutoFit/>
          </a:bodyPr>
          <a:lstStyle/>
          <a:p>
            <a:pPr lvl="0" algn="ctr" defTabSz="300613"/>
            <a:r>
              <a:rPr lang="ru-RU" b="1" kern="0" dirty="0">
                <a:solidFill>
                  <a:prstClr val="black"/>
                </a:solidFill>
                <a:latin typeface="Segeo UI"/>
              </a:rPr>
              <a:t>Федеральный закон от 27 июня 2019 г. № 151-ФЗ«О внесении изменений в Федеральный </a:t>
            </a:r>
            <a:r>
              <a:rPr lang="ru-RU" b="1" kern="0" dirty="0" smtClean="0">
                <a:solidFill>
                  <a:prstClr val="black"/>
                </a:solidFill>
                <a:latin typeface="Segeo UI"/>
              </a:rPr>
              <a:t>закон</a:t>
            </a:r>
          </a:p>
          <a:p>
            <a:pPr lvl="0" algn="ctr" defTabSz="300613"/>
            <a:r>
              <a:rPr lang="ru-RU" b="1" kern="0" dirty="0" smtClean="0">
                <a:solidFill>
                  <a:prstClr val="black"/>
                </a:solidFill>
                <a:latin typeface="Segeo UI"/>
              </a:rPr>
              <a:t> </a:t>
            </a:r>
            <a:r>
              <a:rPr lang="ru-RU" b="1" kern="0" dirty="0">
                <a:solidFill>
                  <a:prstClr val="black"/>
                </a:solidFill>
                <a:latin typeface="Segeo UI"/>
              </a:rPr>
              <a:t>«Об участии в долевом строительстве многоквартирных домов и иных объектов </a:t>
            </a:r>
            <a:r>
              <a:rPr lang="ru-RU" b="1" kern="0" dirty="0" smtClean="0">
                <a:solidFill>
                  <a:prstClr val="black"/>
                </a:solidFill>
                <a:latin typeface="Segeo UI"/>
              </a:rPr>
              <a:t>недвижимости</a:t>
            </a:r>
          </a:p>
          <a:p>
            <a:pPr lvl="0" algn="ctr" defTabSz="300613"/>
            <a:r>
              <a:rPr lang="ru-RU" b="1" kern="0" dirty="0" smtClean="0">
                <a:solidFill>
                  <a:prstClr val="black"/>
                </a:solidFill>
                <a:latin typeface="Segeo UI"/>
              </a:rPr>
              <a:t> и о </a:t>
            </a:r>
            <a:r>
              <a:rPr lang="ru-RU" b="1" kern="0" dirty="0">
                <a:solidFill>
                  <a:prstClr val="black"/>
                </a:solidFill>
                <a:latin typeface="Segeo UI"/>
              </a:rPr>
              <a:t>внесении изменений в некоторые законодательные акты Российской Федерации» и отдельные законодательные акты Российской Федерации» </a:t>
            </a:r>
          </a:p>
        </p:txBody>
      </p:sp>
      <p:sp>
        <p:nvSpPr>
          <p:cNvPr id="7"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557902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854312" y="-6689"/>
            <a:ext cx="389204"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a:solidFill>
                  <a:srgbClr val="4F81BD">
                    <a:lumMod val="50000"/>
                  </a:srgbClr>
                </a:solidFill>
                <a:latin typeface="Century Gothic" panose="020B0502020202020204" pitchFamily="34" charset="0"/>
              </a:rPr>
              <a:t>8</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9" name="Загнутый угол 8"/>
          <p:cNvSpPr/>
          <p:nvPr/>
        </p:nvSpPr>
        <p:spPr>
          <a:xfrm>
            <a:off x="449215" y="1877804"/>
            <a:ext cx="5420643" cy="476547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800" b="1" i="1" u="sng" kern="0" dirty="0" smtClean="0">
              <a:solidFill>
                <a:prstClr val="black"/>
              </a:solidFill>
              <a:latin typeface="Segeo UI"/>
            </a:endParaRPr>
          </a:p>
          <a:p>
            <a:pPr lvl="0" algn="ctr" defTabSz="300613"/>
            <a:endParaRPr lang="ru-RU" sz="1400" b="1" i="1" u="sng" kern="0" dirty="0" smtClean="0">
              <a:solidFill>
                <a:prstClr val="black"/>
              </a:solidFill>
              <a:latin typeface="Segeo UI"/>
            </a:endParaRPr>
          </a:p>
          <a:p>
            <a:pPr lvl="0" algn="ctr" defTabSz="300613"/>
            <a:r>
              <a:rPr lang="ru-RU" sz="1400" b="1" i="1" u="sng" kern="0" dirty="0" smtClean="0">
                <a:solidFill>
                  <a:prstClr val="black"/>
                </a:solidFill>
                <a:latin typeface="Segeo UI"/>
              </a:rPr>
              <a:t>Внесены изменения в постановление Правительства Российской Федерации от 23 декабря 2016 г. № 1452 «О мониторинге цен строительных ресурсов»:</a:t>
            </a:r>
          </a:p>
          <a:p>
            <a:pPr marL="285750" lvl="0" indent="-285750" algn="just" defTabSz="300613">
              <a:buFont typeface="Wingdings" panose="05000000000000000000" pitchFamily="2" charset="2"/>
              <a:buChar char="Ø"/>
            </a:pPr>
            <a:endParaRPr lang="ru-RU" sz="900" b="1" i="1"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Установлена обязанность субъектов Российской Федерации  устанавливать среднемесячный размер оплаты труда рабочего первого разряда, занятого                           в строительной отрасли;</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Определена возможность федеральных органов исполнительной власти, субъектов Российской Федерации, госкомпаний и </a:t>
            </a:r>
            <a:r>
              <a:rPr lang="ru-RU" sz="1400" kern="0" dirty="0" err="1" smtClean="0">
                <a:solidFill>
                  <a:prstClr val="black"/>
                </a:solidFill>
                <a:latin typeface="Segeo UI"/>
              </a:rPr>
              <a:t>госкорпораций</a:t>
            </a:r>
            <a:r>
              <a:rPr lang="ru-RU" sz="1400" kern="0" dirty="0" smtClean="0">
                <a:solidFill>
                  <a:prstClr val="black"/>
                </a:solidFill>
                <a:latin typeface="Segeo UI"/>
              </a:rPr>
              <a:t> направлять предложения о расчете новых индексов изменения сметной стоимости строительства;  </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Предусмотрена возможность федеральных органов исполнительной власти, субъектов Российской Федерации, госкомпаний и </a:t>
            </a:r>
            <a:r>
              <a:rPr lang="ru-RU" sz="1400" kern="0" dirty="0" err="1" smtClean="0">
                <a:solidFill>
                  <a:prstClr val="black"/>
                </a:solidFill>
                <a:latin typeface="Segeo UI"/>
              </a:rPr>
              <a:t>госкорпораций</a:t>
            </a:r>
            <a:r>
              <a:rPr lang="ru-RU" sz="1400" kern="0" dirty="0" smtClean="0">
                <a:solidFill>
                  <a:prstClr val="black"/>
                </a:solidFill>
                <a:latin typeface="Segeo UI"/>
              </a:rPr>
              <a:t> осуществлять конъюнктурный анализ цен строительных ресурсов                           в целях расчета индексов.</a:t>
            </a:r>
            <a:endParaRPr lang="ru-RU" sz="1400" kern="0" dirty="0">
              <a:solidFill>
                <a:prstClr val="black"/>
              </a:solidFill>
              <a:latin typeface="Segeo UI"/>
            </a:endParaRPr>
          </a:p>
        </p:txBody>
      </p:sp>
      <p:sp>
        <p:nvSpPr>
          <p:cNvPr id="6" name="Прямоугольник 5"/>
          <p:cNvSpPr/>
          <p:nvPr/>
        </p:nvSpPr>
        <p:spPr>
          <a:xfrm>
            <a:off x="633046" y="996227"/>
            <a:ext cx="11107851" cy="707886"/>
          </a:xfrm>
          <a:prstGeom prst="rect">
            <a:avLst/>
          </a:prstGeom>
        </p:spPr>
        <p:txBody>
          <a:bodyPr wrap="square">
            <a:spAutoFit/>
          </a:bodyPr>
          <a:lstStyle/>
          <a:p>
            <a:pPr lvl="0" algn="ctr" defTabSz="300613"/>
            <a:r>
              <a:rPr lang="ru-RU" sz="2000" b="1" kern="0" dirty="0">
                <a:solidFill>
                  <a:prstClr val="black"/>
                </a:solidFill>
                <a:latin typeface="Segeo UI"/>
              </a:rPr>
              <a:t>Постановление Правительства Российской Федерации от 15 мая 2019 г. № 604 </a:t>
            </a:r>
            <a:endParaRPr lang="ru-RU" sz="2000" b="1" kern="0" dirty="0" smtClean="0">
              <a:solidFill>
                <a:prstClr val="black"/>
              </a:solidFill>
              <a:latin typeface="Segeo UI"/>
            </a:endParaRPr>
          </a:p>
          <a:p>
            <a:pPr lvl="0" algn="ctr" defTabSz="300613"/>
            <a:r>
              <a:rPr lang="ru-RU" sz="2000" b="1" kern="0" dirty="0" smtClean="0">
                <a:solidFill>
                  <a:prstClr val="black"/>
                </a:solidFill>
                <a:latin typeface="Segeo UI"/>
              </a:rPr>
              <a:t>«</a:t>
            </a:r>
            <a:r>
              <a:rPr lang="ru-RU" sz="2000" b="1" kern="0" dirty="0">
                <a:solidFill>
                  <a:prstClr val="black"/>
                </a:solidFill>
                <a:latin typeface="Segeo UI"/>
              </a:rPr>
              <a:t>О внесении изменений в некоторые акты Правительства Российской Федерации»</a:t>
            </a:r>
          </a:p>
        </p:txBody>
      </p:sp>
      <p:sp>
        <p:nvSpPr>
          <p:cNvPr id="8"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10" name="Загнутый угол 9"/>
          <p:cNvSpPr/>
          <p:nvPr/>
        </p:nvSpPr>
        <p:spPr>
          <a:xfrm>
            <a:off x="6433669" y="1877804"/>
            <a:ext cx="5420643" cy="476547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800" b="1" i="1" u="sng" kern="0" dirty="0" smtClean="0">
              <a:solidFill>
                <a:prstClr val="black"/>
              </a:solidFill>
              <a:latin typeface="Segeo UI"/>
            </a:endParaRPr>
          </a:p>
          <a:p>
            <a:pPr lvl="0" algn="ctr" defTabSz="300613"/>
            <a:endParaRPr lang="ru-RU" sz="800" b="1" i="1" u="sng" kern="0" dirty="0">
              <a:solidFill>
                <a:prstClr val="black"/>
              </a:solidFill>
              <a:latin typeface="Segeo UI"/>
            </a:endParaRPr>
          </a:p>
          <a:p>
            <a:pPr lvl="0" algn="ctr" defTabSz="300613"/>
            <a:endParaRPr lang="ru-RU" sz="800" b="1" i="1" u="sng" kern="0" dirty="0" smtClean="0">
              <a:solidFill>
                <a:prstClr val="black"/>
              </a:solidFill>
              <a:latin typeface="Segeo UI"/>
            </a:endParaRPr>
          </a:p>
          <a:p>
            <a:pPr lvl="0" algn="ctr" defTabSz="300613"/>
            <a:r>
              <a:rPr lang="ru-RU" sz="1400" b="1" i="1" u="sng" kern="0" dirty="0" smtClean="0">
                <a:solidFill>
                  <a:prstClr val="black"/>
                </a:solidFill>
                <a:latin typeface="Segeo UI"/>
              </a:rPr>
              <a:t>Достигнутый результат:</a:t>
            </a:r>
          </a:p>
          <a:p>
            <a:pPr marL="285750" lvl="0" indent="-285750" algn="just" defTabSz="300613">
              <a:buFont typeface="Wingdings" panose="05000000000000000000" pitchFamily="2" charset="2"/>
              <a:buChar char="Ø"/>
            </a:pPr>
            <a:endParaRPr lang="ru-RU" sz="900" b="1" i="1" kern="0" dirty="0" smtClean="0">
              <a:solidFill>
                <a:prstClr val="black"/>
              </a:solidFill>
              <a:latin typeface="Segeo UI"/>
            </a:endParaRPr>
          </a:p>
          <a:p>
            <a:pPr marL="285750" lvl="0" indent="-285750" algn="just" defTabSz="300613">
              <a:lnSpc>
                <a:spcPts val="1500"/>
              </a:lnSpc>
              <a:buFont typeface="Wingdings" panose="05000000000000000000" pitchFamily="2" charset="2"/>
              <a:buChar char="Ø"/>
            </a:pPr>
            <a:r>
              <a:rPr lang="ru-RU" sz="1400" kern="0" dirty="0">
                <a:solidFill>
                  <a:prstClr val="black"/>
                </a:solidFill>
                <a:latin typeface="Segeo UI"/>
              </a:rPr>
              <a:t>расширен перечень источников информации, необходимой для формирования сметных цен строительных ресурсов;</a:t>
            </a:r>
          </a:p>
          <a:p>
            <a:pPr marL="285750" lvl="0" indent="-285750" algn="just" defTabSz="300613">
              <a:lnSpc>
                <a:spcPts val="1500"/>
              </a:lnSpc>
              <a:spcBef>
                <a:spcPts val="1200"/>
              </a:spcBef>
              <a:buFont typeface="Wingdings" panose="05000000000000000000" pitchFamily="2" charset="2"/>
              <a:buChar char="Ø"/>
            </a:pPr>
            <a:r>
              <a:rPr lang="ru-RU" sz="1400" kern="0" dirty="0">
                <a:solidFill>
                  <a:prstClr val="black"/>
                </a:solidFill>
                <a:latin typeface="Segeo UI"/>
              </a:rPr>
              <a:t>федеральные органы исполнительной власти, субъекты Российской Федерации, </a:t>
            </a:r>
            <a:r>
              <a:rPr lang="ru-RU" sz="1400" kern="0" dirty="0" err="1">
                <a:solidFill>
                  <a:prstClr val="black"/>
                </a:solidFill>
                <a:latin typeface="Segeo UI"/>
              </a:rPr>
              <a:t>госкорпорации</a:t>
            </a:r>
            <a:r>
              <a:rPr lang="ru-RU" sz="1400" kern="0" dirty="0">
                <a:solidFill>
                  <a:prstClr val="black"/>
                </a:solidFill>
                <a:latin typeface="Segeo UI"/>
              </a:rPr>
              <a:t> и госкомпании участвуют в мониторинге цен строительных ресурсов;</a:t>
            </a:r>
          </a:p>
          <a:p>
            <a:pPr marL="285750" lvl="0" indent="-285750" algn="just" defTabSz="300613">
              <a:lnSpc>
                <a:spcPts val="1500"/>
              </a:lnSpc>
              <a:spcBef>
                <a:spcPts val="1200"/>
              </a:spcBef>
              <a:buFont typeface="Wingdings" panose="05000000000000000000" pitchFamily="2" charset="2"/>
              <a:buChar char="Ø"/>
            </a:pPr>
            <a:r>
              <a:rPr lang="ru-RU" sz="1400" kern="0" dirty="0">
                <a:solidFill>
                  <a:prstClr val="black"/>
                </a:solidFill>
                <a:latin typeface="Segeo UI"/>
              </a:rPr>
              <a:t>предусмотрена возможность разработки (пересчета) индексов в зависимости от назначения и области применения, как для субъекта Российской Федерации </a:t>
            </a:r>
            <a:r>
              <a:rPr lang="ru-RU" sz="1400" kern="0" dirty="0" smtClean="0">
                <a:solidFill>
                  <a:prstClr val="black"/>
                </a:solidFill>
                <a:latin typeface="Segeo UI"/>
              </a:rPr>
              <a:t>                       в </a:t>
            </a:r>
            <a:r>
              <a:rPr lang="ru-RU" sz="1400" kern="0" dirty="0">
                <a:solidFill>
                  <a:prstClr val="black"/>
                </a:solidFill>
                <a:latin typeface="Segeo UI"/>
              </a:rPr>
              <a:t>целом, так и частям территорий (зонам) субъектов Российской Федерации;</a:t>
            </a:r>
          </a:p>
          <a:p>
            <a:pPr marL="285750" lvl="0" indent="-285750" algn="just" defTabSz="300613">
              <a:lnSpc>
                <a:spcPts val="1500"/>
              </a:lnSpc>
              <a:spcBef>
                <a:spcPts val="1200"/>
              </a:spcBef>
              <a:buFont typeface="Wingdings" panose="05000000000000000000" pitchFamily="2" charset="2"/>
              <a:buChar char="Ø"/>
            </a:pPr>
            <a:r>
              <a:rPr lang="ru-RU" sz="1400" kern="0" dirty="0">
                <a:solidFill>
                  <a:prstClr val="black"/>
                </a:solidFill>
                <a:latin typeface="Segeo UI"/>
              </a:rPr>
              <a:t>использование при расчете индексов данных </a:t>
            </a:r>
            <a:r>
              <a:rPr lang="ru-RU" sz="1400" kern="0" dirty="0" smtClean="0">
                <a:solidFill>
                  <a:prstClr val="black"/>
                </a:solidFill>
                <a:latin typeface="Segeo UI"/>
              </a:rPr>
              <a:t>                                   о </a:t>
            </a:r>
            <a:r>
              <a:rPr lang="ru-RU" sz="1400" kern="0" dirty="0">
                <a:solidFill>
                  <a:prstClr val="black"/>
                </a:solidFill>
                <a:latin typeface="Segeo UI"/>
              </a:rPr>
              <a:t>фактической стоимости строительных ресурсов, </a:t>
            </a:r>
            <a:r>
              <a:rPr lang="ru-RU" sz="1400" kern="0" dirty="0" smtClean="0">
                <a:solidFill>
                  <a:prstClr val="black"/>
                </a:solidFill>
                <a:latin typeface="Segeo UI"/>
              </a:rPr>
              <a:t>по </a:t>
            </a:r>
            <a:r>
              <a:rPr lang="ru-RU" sz="1400" kern="0" dirty="0">
                <a:solidFill>
                  <a:prstClr val="black"/>
                </a:solidFill>
                <a:latin typeface="Segeo UI"/>
              </a:rPr>
              <a:t>результатам конъюнктурного анализа, проводимого федеральными органами исполнительной власти, субъектами Российской Федерации, </a:t>
            </a:r>
            <a:r>
              <a:rPr lang="ru-RU" sz="1400" kern="0" dirty="0" err="1" smtClean="0">
                <a:solidFill>
                  <a:prstClr val="black"/>
                </a:solidFill>
                <a:latin typeface="Segeo UI"/>
              </a:rPr>
              <a:t>госкорпорациями</a:t>
            </a:r>
            <a:r>
              <a:rPr lang="ru-RU" sz="1400" kern="0" dirty="0" smtClean="0">
                <a:solidFill>
                  <a:prstClr val="black"/>
                </a:solidFill>
                <a:latin typeface="Segeo UI"/>
              </a:rPr>
              <a:t>, госкомпаниями </a:t>
            </a:r>
            <a:r>
              <a:rPr lang="ru-RU" sz="1400" kern="0" dirty="0">
                <a:solidFill>
                  <a:prstClr val="black"/>
                </a:solidFill>
                <a:latin typeface="Segeo UI"/>
              </a:rPr>
              <a:t>и ФАУ «</a:t>
            </a:r>
            <a:r>
              <a:rPr lang="ru-RU" sz="1400" kern="0" dirty="0" err="1">
                <a:solidFill>
                  <a:prstClr val="black"/>
                </a:solidFill>
                <a:latin typeface="Segeo UI"/>
              </a:rPr>
              <a:t>Главгосэкспертиза</a:t>
            </a:r>
            <a:r>
              <a:rPr lang="ru-RU" sz="1400" kern="0" dirty="0">
                <a:solidFill>
                  <a:prstClr val="black"/>
                </a:solidFill>
                <a:latin typeface="Segeo UI"/>
              </a:rPr>
              <a:t> России</a:t>
            </a:r>
            <a:r>
              <a:rPr lang="ru-RU" sz="1400" kern="0" dirty="0" smtClean="0">
                <a:solidFill>
                  <a:prstClr val="black"/>
                </a:solidFill>
                <a:latin typeface="Segeo UI"/>
              </a:rPr>
              <a:t>». </a:t>
            </a:r>
            <a:endParaRPr lang="ru-RU" sz="1400" kern="0" dirty="0">
              <a:solidFill>
                <a:prstClr val="black"/>
              </a:solidFill>
              <a:latin typeface="Segeo UI"/>
            </a:endParaRPr>
          </a:p>
        </p:txBody>
      </p:sp>
    </p:spTree>
    <p:extLst>
      <p:ext uri="{BB962C8B-B14F-4D97-AF65-F5344CB8AC3E}">
        <p14:creationId xmlns:p14="http://schemas.microsoft.com/office/powerpoint/2010/main" val="3194367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802793" y="-6689"/>
            <a:ext cx="412587"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rPr>
              <a:t>9</a:t>
            </a:r>
          </a:p>
        </p:txBody>
      </p:sp>
      <p:sp>
        <p:nvSpPr>
          <p:cNvPr id="9" name="Загнутый угол 8"/>
          <p:cNvSpPr/>
          <p:nvPr/>
        </p:nvSpPr>
        <p:spPr>
          <a:xfrm>
            <a:off x="187968" y="2117814"/>
            <a:ext cx="6060355" cy="464143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just" defTabSz="300613" rtl="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smtClean="0">
              <a:ln>
                <a:noFill/>
              </a:ln>
              <a:solidFill>
                <a:prstClr val="black"/>
              </a:solidFill>
              <a:effectLst/>
              <a:uLnTx/>
              <a:uFillTx/>
              <a:latin typeface="Segeo UI"/>
              <a:ea typeface="+mn-ea"/>
              <a:cs typeface="+mn-cs"/>
            </a:endParaRPr>
          </a:p>
          <a:p>
            <a:pPr marL="0" marR="0" lvl="0" indent="0" algn="just" defTabSz="300613" rtl="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dirty="0">
              <a:ln>
                <a:noFill/>
              </a:ln>
              <a:solidFill>
                <a:prstClr val="black"/>
              </a:solidFill>
              <a:effectLst/>
              <a:uLnTx/>
              <a:uFillTx/>
              <a:latin typeface="Segeo UI"/>
              <a:ea typeface="+mn-ea"/>
              <a:cs typeface="+mn-cs"/>
            </a:endParaRPr>
          </a:p>
          <a:p>
            <a:pPr marL="0" marR="0" lvl="0" indent="0" algn="just" defTabSz="300613" rtl="0" eaLnBrk="1" fontAlgn="auto" latinLnBrk="0" hangingPunct="1">
              <a:lnSpc>
                <a:spcPct val="100000"/>
              </a:lnSpc>
              <a:spcBef>
                <a:spcPts val="0"/>
              </a:spcBef>
              <a:spcAft>
                <a:spcPts val="0"/>
              </a:spcAft>
              <a:buClrTx/>
              <a:buSzTx/>
              <a:buFontTx/>
              <a:buNone/>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Внесены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изменения </a:t>
            </a:r>
            <a:r>
              <a:rPr kumimoji="0" lang="ru-RU" sz="1300" b="1" i="0" u="sng" strike="noStrike" kern="0" cap="none" spc="0" normalizeH="0" baseline="0" noProof="0" dirty="0">
                <a:ln>
                  <a:noFill/>
                </a:ln>
                <a:solidFill>
                  <a:prstClr val="black"/>
                </a:solidFill>
                <a:effectLst/>
                <a:uLnTx/>
                <a:uFillTx/>
                <a:latin typeface="Segeo UI"/>
                <a:ea typeface="+mn-ea"/>
                <a:cs typeface="+mn-cs"/>
              </a:rPr>
              <a:t>в постановление Правительства Российской Федерации от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5</a:t>
            </a:r>
            <a:r>
              <a:rPr kumimoji="0" lang="ru-RU" sz="1300" b="1" i="0" u="sng" strike="noStrike" kern="0" cap="none" spc="0" normalizeH="0" noProof="0" dirty="0" smtClean="0">
                <a:ln>
                  <a:noFill/>
                </a:ln>
                <a:solidFill>
                  <a:prstClr val="black"/>
                </a:solidFill>
                <a:effectLst/>
                <a:uLnTx/>
                <a:uFillTx/>
                <a:latin typeface="Segeo UI"/>
                <a:ea typeface="+mn-ea"/>
                <a:cs typeface="+mn-cs"/>
              </a:rPr>
              <a:t> марта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2007 г. № </a:t>
            </a:r>
            <a:r>
              <a:rPr kumimoji="0" lang="ru-RU" sz="1300" b="1" i="0" u="sng" strike="noStrike" kern="0" cap="none" spc="0" normalizeH="0" baseline="0" noProof="0" dirty="0">
                <a:ln>
                  <a:noFill/>
                </a:ln>
                <a:solidFill>
                  <a:prstClr val="black"/>
                </a:solidFill>
                <a:effectLst/>
                <a:uLnTx/>
                <a:uFillTx/>
                <a:latin typeface="Segeo UI"/>
                <a:ea typeface="+mn-ea"/>
                <a:cs typeface="+mn-cs"/>
              </a:rPr>
              <a:t>145 </a:t>
            </a:r>
            <a:r>
              <a:rPr kumimoji="0" lang="ru-RU" sz="1300" b="0" i="0" u="none" strike="noStrike" kern="0" cap="none" spc="0" normalizeH="0" baseline="0" noProof="0" dirty="0">
                <a:ln>
                  <a:noFill/>
                </a:ln>
                <a:solidFill>
                  <a:prstClr val="black"/>
                </a:solidFill>
                <a:effectLst/>
                <a:uLnTx/>
                <a:uFillTx/>
                <a:latin typeface="Segeo UI"/>
                <a:ea typeface="+mn-ea"/>
                <a:cs typeface="+mn-cs"/>
              </a:rPr>
              <a:t>«О порядке организации и проведения государственной экспертизы проектной документации и результатов инженерных изысканий»:</a:t>
            </a:r>
          </a:p>
          <a:p>
            <a:pPr marL="285750" marR="0" lvl="0" indent="-285750" algn="just" defTabSz="300613"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возможность </a:t>
            </a:r>
            <a:r>
              <a:rPr kumimoji="0" lang="ru-RU" sz="1300" b="0" i="0" u="none" strike="noStrike" kern="0" cap="none" spc="0" normalizeH="0" baseline="0" noProof="0" dirty="0">
                <a:ln>
                  <a:noFill/>
                </a:ln>
                <a:solidFill>
                  <a:prstClr val="black"/>
                </a:solidFill>
                <a:effectLst/>
                <a:uLnTx/>
                <a:uFillTx/>
                <a:latin typeface="Segeo UI"/>
                <a:ea typeface="+mn-ea"/>
                <a:cs typeface="+mn-cs"/>
              </a:rPr>
              <a:t>представления сметы для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проверки </a:t>
            </a:r>
            <a:r>
              <a:rPr kumimoji="0" lang="ru-RU" sz="1300" b="0" i="0" u="none" strike="noStrike" kern="0" cap="none" spc="0" normalizeH="0" baseline="0" noProof="0" dirty="0">
                <a:ln>
                  <a:noFill/>
                </a:ln>
                <a:solidFill>
                  <a:prstClr val="black"/>
                </a:solidFill>
                <a:effectLst/>
                <a:uLnTx/>
                <a:uFillTx/>
                <a:latin typeface="Segeo UI"/>
                <a:ea typeface="+mn-ea"/>
                <a:cs typeface="+mn-cs"/>
              </a:rPr>
              <a:t>достоверности определения сметной стоимости с учетом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цен на </a:t>
            </a:r>
            <a:r>
              <a:rPr kumimoji="0" lang="ru-RU" sz="1300" b="0" i="0" u="none" strike="noStrike" kern="0" cap="none" spc="0" normalizeH="0" baseline="0" noProof="0" dirty="0">
                <a:ln>
                  <a:noFill/>
                </a:ln>
                <a:solidFill>
                  <a:prstClr val="black"/>
                </a:solidFill>
                <a:effectLst/>
                <a:uLnTx/>
                <a:uFillTx/>
                <a:latin typeface="Segeo UI"/>
                <a:ea typeface="+mn-ea"/>
                <a:cs typeface="+mn-cs"/>
              </a:rPr>
              <a:t>дату ее представления застройщику (техническому заказчику) (пункт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20 (1));</a:t>
            </a: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a:p>
            <a:pPr marL="285750" marR="0" lvl="0" indent="-285750" algn="just" defTabSz="300613"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возможность по  </a:t>
            </a:r>
            <a:r>
              <a:rPr kumimoji="0" lang="ru-RU" sz="1300" b="0" i="0" u="none" strike="noStrike" kern="0" cap="none" spc="0" normalizeH="0" baseline="0" noProof="0" dirty="0">
                <a:ln>
                  <a:noFill/>
                </a:ln>
                <a:solidFill>
                  <a:prstClr val="black"/>
                </a:solidFill>
                <a:effectLst/>
                <a:uLnTx/>
                <a:uFillTx/>
                <a:latin typeface="Segeo UI"/>
                <a:ea typeface="+mn-ea"/>
                <a:cs typeface="+mn-cs"/>
              </a:rPr>
              <a:t>решению заказчика  актуализировать сметную стоимость строительства (без внесения изменений в проектную документацию) до момента заключения </a:t>
            </a:r>
            <a:r>
              <a:rPr kumimoji="0" lang="ru-RU" sz="1300" b="0" i="0" u="none" strike="noStrike" kern="0" cap="none" spc="0" normalizeH="0" baseline="0" noProof="0" dirty="0" err="1" smtClean="0">
                <a:ln>
                  <a:noFill/>
                </a:ln>
                <a:solidFill>
                  <a:prstClr val="black"/>
                </a:solidFill>
                <a:effectLst/>
                <a:uLnTx/>
                <a:uFillTx/>
                <a:latin typeface="Segeo UI"/>
                <a:ea typeface="+mn-ea"/>
                <a:cs typeface="+mn-cs"/>
              </a:rPr>
              <a:t>госконтракта</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 </a:t>
            </a:r>
            <a:r>
              <a:rPr kumimoji="0" lang="ru-RU" sz="1300" b="0" i="0" u="none" strike="noStrike" kern="0" cap="none" spc="0" normalizeH="0" baseline="0" noProof="0" dirty="0">
                <a:ln>
                  <a:noFill/>
                </a:ln>
                <a:solidFill>
                  <a:prstClr val="black"/>
                </a:solidFill>
                <a:effectLst/>
                <a:uLnTx/>
                <a:uFillTx/>
                <a:latin typeface="Segeo UI"/>
                <a:ea typeface="+mn-ea"/>
                <a:cs typeface="+mn-cs"/>
              </a:rPr>
              <a:t>(пункт 45(13</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 </a:t>
            </a:r>
          </a:p>
          <a:p>
            <a:pPr marL="285750" marR="0" lvl="0" indent="-285750" algn="just" defTabSz="300613" rtl="0" eaLnBrk="1" fontAlgn="auto" latinLnBrk="0" hangingPunct="1">
              <a:lnSpc>
                <a:spcPct val="100000"/>
              </a:lnSpc>
              <a:spcBef>
                <a:spcPts val="200"/>
              </a:spcBef>
              <a:spcAft>
                <a:spcPts val="0"/>
              </a:spcAft>
              <a:buClrTx/>
              <a:buSzTx/>
              <a:buFont typeface="Wingdings" panose="05000000000000000000" pitchFamily="2" charset="2"/>
              <a:buChar char="v"/>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при изменении сметно-нормативной базы (обязательное прохождение </a:t>
            </a:r>
            <a:r>
              <a:rPr kumimoji="0" lang="ru-RU" sz="1300" b="0" i="0" u="none" strike="noStrike" kern="0" cap="none" spc="0" normalizeH="0" baseline="0" noProof="0" dirty="0" err="1" smtClean="0">
                <a:ln>
                  <a:noFill/>
                </a:ln>
                <a:solidFill>
                  <a:prstClr val="black"/>
                </a:solidFill>
                <a:effectLst/>
                <a:uLnTx/>
                <a:uFillTx/>
                <a:latin typeface="Segeo UI"/>
                <a:ea typeface="+mn-ea"/>
                <a:cs typeface="+mn-cs"/>
              </a:rPr>
              <a:t>госэкспертизы</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 в части проверки достоверности определения сметной стоимости);</a:t>
            </a:r>
          </a:p>
          <a:p>
            <a:pPr marL="285750" marR="0" lvl="0" indent="-285750" algn="just" defTabSz="300613" rtl="0" eaLnBrk="1" fontAlgn="auto" latinLnBrk="0" hangingPunct="1">
              <a:lnSpc>
                <a:spcPct val="100000"/>
              </a:lnSpc>
              <a:spcBef>
                <a:spcPts val="200"/>
              </a:spcBef>
              <a:spcAft>
                <a:spcPts val="0"/>
              </a:spcAft>
              <a:buClrTx/>
              <a:buSzTx/>
              <a:buFont typeface="Wingdings" panose="05000000000000000000" pitchFamily="2" charset="2"/>
              <a:buChar char="v"/>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при </a:t>
            </a:r>
            <a:r>
              <a:rPr kumimoji="0" lang="ru-RU" sz="1300" b="0" i="0" u="none" strike="noStrike" kern="0" cap="none" spc="0" normalizeH="0" baseline="0" noProof="0" dirty="0">
                <a:ln>
                  <a:noFill/>
                </a:ln>
                <a:solidFill>
                  <a:prstClr val="black"/>
                </a:solidFill>
                <a:effectLst/>
                <a:uLnTx/>
                <a:uFillTx/>
                <a:latin typeface="Segeo UI"/>
                <a:ea typeface="+mn-ea"/>
                <a:cs typeface="+mn-cs"/>
              </a:rPr>
              <a:t>изменении индексов изменения сметной стоимости (проверка достоверности сметной стоимости не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проводится);</a:t>
            </a:r>
          </a:p>
          <a:p>
            <a:pPr marL="285750" marR="0" lvl="0" indent="-285750" algn="just" defTabSz="300613" rtl="0" eaLnBrk="1" fontAlgn="auto" latinLnBrk="0" hangingPunct="1">
              <a:lnSpc>
                <a:spcPct val="100000"/>
              </a:lnSpc>
              <a:spcBef>
                <a:spcPts val="200"/>
              </a:spcBef>
              <a:spcAft>
                <a:spcPts val="0"/>
              </a:spcAft>
              <a:buClrTx/>
              <a:buSzTx/>
              <a:buFont typeface="Wingdings" panose="05000000000000000000" pitchFamily="2" charset="2"/>
              <a:buChar char="v"/>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возможность составления сметной документации с применением ФЕР, в том числе их отдельных составляющих, и проведения проверки достоверности сметной стоимости такой сметной документации (пункт 27(3)).</a:t>
            </a: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p:txBody>
      </p:sp>
      <p:sp>
        <p:nvSpPr>
          <p:cNvPr id="10" name="Загнутый угол 9"/>
          <p:cNvSpPr/>
          <p:nvPr/>
        </p:nvSpPr>
        <p:spPr>
          <a:xfrm>
            <a:off x="6459975" y="2117813"/>
            <a:ext cx="5576854" cy="464143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just" defTabSz="300613" rtl="0" eaLnBrk="1" fontAlgn="auto" latinLnBrk="0" hangingPunct="1">
              <a:lnSpc>
                <a:spcPct val="100000"/>
              </a:lnSpc>
              <a:spcBef>
                <a:spcPts val="0"/>
              </a:spcBef>
              <a:spcAft>
                <a:spcPts val="0"/>
              </a:spcAft>
              <a:buClrTx/>
              <a:buSzTx/>
              <a:buFontTx/>
              <a:buNone/>
              <a:tabLst/>
              <a:defRPr/>
            </a:pPr>
            <a:r>
              <a:rPr kumimoji="0" lang="ru-RU" sz="1300" b="0" i="0" u="none" strike="noStrike" kern="0" cap="none" spc="0" normalizeH="0" baseline="0" noProof="0" dirty="0" smtClean="0">
                <a:ln>
                  <a:noFill/>
                </a:ln>
                <a:solidFill>
                  <a:prstClr val="black"/>
                </a:solidFill>
                <a:effectLst/>
                <a:uLnTx/>
                <a:uFillTx/>
                <a:latin typeface="Segeo UI"/>
                <a:ea typeface="+mn-ea"/>
                <a:cs typeface="+mn-cs"/>
              </a:rPr>
              <a:t>Внесены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изменения </a:t>
            </a:r>
            <a:r>
              <a:rPr kumimoji="0" lang="ru-RU" sz="1300" b="1" i="0" u="sng" strike="noStrike" kern="0" cap="none" spc="0" normalizeH="0" baseline="0" noProof="0" dirty="0">
                <a:ln>
                  <a:noFill/>
                </a:ln>
                <a:solidFill>
                  <a:prstClr val="black"/>
                </a:solidFill>
                <a:effectLst/>
                <a:uLnTx/>
                <a:uFillTx/>
                <a:latin typeface="Segeo UI"/>
                <a:ea typeface="+mn-ea"/>
                <a:cs typeface="+mn-cs"/>
              </a:rPr>
              <a:t>в постановление Правительства Российской Федерации от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5</a:t>
            </a:r>
            <a:r>
              <a:rPr kumimoji="0" lang="ru-RU" sz="1300" b="1" i="0" u="sng" strike="noStrike" kern="0" cap="none" spc="0" normalizeH="0" noProof="0" dirty="0" smtClean="0">
                <a:ln>
                  <a:noFill/>
                </a:ln>
                <a:solidFill>
                  <a:prstClr val="black"/>
                </a:solidFill>
                <a:effectLst/>
                <a:uLnTx/>
                <a:uFillTx/>
                <a:latin typeface="Segeo UI"/>
                <a:ea typeface="+mn-ea"/>
                <a:cs typeface="+mn-cs"/>
              </a:rPr>
              <a:t> марта </a:t>
            </a:r>
            <a:r>
              <a:rPr kumimoji="0" lang="ru-RU" sz="1300" b="1" i="0" u="sng" strike="noStrike" kern="0" cap="none" spc="0" normalizeH="0" baseline="0" noProof="0" dirty="0" smtClean="0">
                <a:ln>
                  <a:noFill/>
                </a:ln>
                <a:solidFill>
                  <a:prstClr val="black"/>
                </a:solidFill>
                <a:effectLst/>
                <a:uLnTx/>
                <a:uFillTx/>
                <a:latin typeface="Segeo UI"/>
                <a:ea typeface="+mn-ea"/>
                <a:cs typeface="+mn-cs"/>
              </a:rPr>
              <a:t>2007 г. № </a:t>
            </a:r>
            <a:r>
              <a:rPr kumimoji="0" lang="ru-RU" sz="1300" b="1" i="0" u="sng" strike="noStrike" kern="0" cap="none" spc="0" normalizeH="0" baseline="0" noProof="0" dirty="0">
                <a:ln>
                  <a:noFill/>
                </a:ln>
                <a:solidFill>
                  <a:prstClr val="black"/>
                </a:solidFill>
                <a:effectLst/>
                <a:uLnTx/>
                <a:uFillTx/>
                <a:latin typeface="Segeo UI"/>
                <a:ea typeface="+mn-ea"/>
                <a:cs typeface="+mn-cs"/>
              </a:rPr>
              <a:t>145</a:t>
            </a:r>
            <a:r>
              <a:rPr kumimoji="0" lang="ru-RU" sz="1300" b="1" i="0" u="none" strike="noStrike" kern="0" cap="none" spc="0" normalizeH="0" baseline="0" noProof="0" dirty="0">
                <a:ln>
                  <a:noFill/>
                </a:ln>
                <a:solidFill>
                  <a:prstClr val="black"/>
                </a:solidFill>
                <a:effectLst/>
                <a:uLnTx/>
                <a:uFillTx/>
                <a:latin typeface="Segeo UI"/>
                <a:ea typeface="+mn-ea"/>
                <a:cs typeface="+mn-cs"/>
              </a:rPr>
              <a:t> </a:t>
            </a:r>
            <a:r>
              <a:rPr kumimoji="0" lang="ru-RU" sz="1300" b="0" i="0" u="none" strike="noStrike" kern="0" cap="none" spc="0" normalizeH="0" baseline="0" noProof="0" dirty="0">
                <a:ln>
                  <a:noFill/>
                </a:ln>
                <a:solidFill>
                  <a:prstClr val="black"/>
                </a:solidFill>
                <a:effectLst/>
                <a:uLnTx/>
                <a:uFillTx/>
                <a:latin typeface="Segeo UI"/>
                <a:ea typeface="+mn-ea"/>
                <a:cs typeface="+mn-cs"/>
              </a:rPr>
              <a:t>«О порядке организации и проведения государственной экспертизы проектной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документации и </a:t>
            </a:r>
            <a:r>
              <a:rPr kumimoji="0" lang="ru-RU" sz="1300" b="0" i="0" u="none" strike="noStrike" kern="0" cap="none" spc="0" normalizeH="0" baseline="0" noProof="0" dirty="0">
                <a:ln>
                  <a:noFill/>
                </a:ln>
                <a:solidFill>
                  <a:prstClr val="black"/>
                </a:solidFill>
                <a:effectLst/>
                <a:uLnTx/>
                <a:uFillTx/>
                <a:latin typeface="Segeo UI"/>
                <a:ea typeface="+mn-ea"/>
                <a:cs typeface="+mn-cs"/>
              </a:rPr>
              <a:t>результатов инженерных изысканий</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a:t>
            </a:r>
          </a:p>
          <a:p>
            <a:pPr marL="0" marR="0" lvl="0" indent="0" algn="just" defTabSz="300613" rtl="0" eaLnBrk="1" fontAlgn="auto" latinLnBrk="0" hangingPunct="1">
              <a:lnSpc>
                <a:spcPct val="100000"/>
              </a:lnSpc>
              <a:spcBef>
                <a:spcPts val="0"/>
              </a:spcBef>
              <a:spcAft>
                <a:spcPts val="0"/>
              </a:spcAft>
              <a:buClrTx/>
              <a:buSzTx/>
              <a:buFontTx/>
              <a:buNone/>
              <a:tabLst/>
              <a:defRPr/>
            </a:pP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300" b="0" i="0" u="none" strike="noStrike" kern="0" cap="none" spc="0" normalizeH="0" baseline="0" noProof="0" dirty="0">
                <a:ln>
                  <a:noFill/>
                </a:ln>
                <a:solidFill>
                  <a:prstClr val="black"/>
                </a:solidFill>
                <a:effectLst/>
                <a:uLnTx/>
                <a:uFillTx/>
                <a:latin typeface="Segeo UI"/>
                <a:ea typeface="+mn-ea"/>
                <a:cs typeface="+mn-cs"/>
              </a:rPr>
              <a:t>возможность применения территориальных единичных расценок (подпункт «н» пункта 2 постановления</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a:t>
            </a: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300" b="0" i="0" u="none" strike="noStrike" kern="0" cap="none" spc="0" normalizeH="0" baseline="0" noProof="0" dirty="0">
                <a:ln>
                  <a:noFill/>
                </a:ln>
                <a:solidFill>
                  <a:prstClr val="black"/>
                </a:solidFill>
                <a:effectLst/>
                <a:uLnTx/>
                <a:uFillTx/>
                <a:latin typeface="Segeo UI"/>
                <a:ea typeface="+mn-ea"/>
                <a:cs typeface="+mn-cs"/>
              </a:rPr>
              <a:t>исключение из предмета проверки сметной стоимости </a:t>
            </a:r>
            <a:r>
              <a:rPr kumimoji="0" lang="ru-RU" sz="1300" b="0" i="0" u="none" strike="noStrike" kern="0" cap="none" spc="0" normalizeH="0" baseline="0" noProof="0" dirty="0" err="1" smtClean="0">
                <a:ln>
                  <a:noFill/>
                </a:ln>
                <a:solidFill>
                  <a:prstClr val="black"/>
                </a:solidFill>
                <a:effectLst/>
                <a:uLnTx/>
                <a:uFillTx/>
                <a:latin typeface="Segeo UI"/>
                <a:ea typeface="+mn-ea"/>
                <a:cs typeface="+mn-cs"/>
              </a:rPr>
              <a:t>непревышение</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 </a:t>
            </a:r>
            <a:r>
              <a:rPr kumimoji="0" lang="ru-RU" sz="1300" b="0" i="0" u="none" strike="noStrike" kern="0" cap="none" spc="0" normalizeH="0" baseline="0" noProof="0" dirty="0">
                <a:ln>
                  <a:noFill/>
                </a:ln>
                <a:solidFill>
                  <a:prstClr val="black"/>
                </a:solidFill>
                <a:effectLst/>
                <a:uLnTx/>
                <a:uFillTx/>
                <a:latin typeface="Segeo UI"/>
                <a:ea typeface="+mn-ea"/>
                <a:cs typeface="+mn-cs"/>
              </a:rPr>
              <a:t>сметной стоимости строительства, реконструкции над укрупнённым нормативом цены строительства (пункт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27 (</a:t>
            </a:r>
            <a:r>
              <a:rPr kumimoji="0" lang="ru-RU" sz="1300" b="0" i="0" u="none" strike="noStrike" kern="0" cap="none" spc="0" normalizeH="0" baseline="0" noProof="0" dirty="0">
                <a:ln>
                  <a:noFill/>
                </a:ln>
                <a:solidFill>
                  <a:prstClr val="black"/>
                </a:solidFill>
                <a:effectLst/>
                <a:uLnTx/>
                <a:uFillTx/>
                <a:latin typeface="Segeo UI"/>
                <a:ea typeface="+mn-ea"/>
                <a:cs typeface="+mn-cs"/>
              </a:rPr>
              <a:t>3</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a:t>
            </a: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300" b="0" i="0" u="none" strike="noStrike" kern="0" cap="none" spc="0" normalizeH="0" baseline="0" noProof="0" dirty="0">
                <a:ln>
                  <a:noFill/>
                </a:ln>
                <a:solidFill>
                  <a:prstClr val="black"/>
                </a:solidFill>
                <a:effectLst/>
                <a:uLnTx/>
                <a:uFillTx/>
                <a:latin typeface="Segeo UI"/>
                <a:ea typeface="+mn-ea"/>
                <a:cs typeface="+mn-cs"/>
              </a:rPr>
              <a:t>определение размера платы за проведение государственной экспертизы проектной документации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 в </a:t>
            </a:r>
            <a:r>
              <a:rPr kumimoji="0" lang="ru-RU" sz="1300" b="0" i="0" u="none" strike="noStrike" kern="0" cap="none" spc="0" normalizeH="0" baseline="0" noProof="0" dirty="0">
                <a:ln>
                  <a:noFill/>
                </a:ln>
                <a:solidFill>
                  <a:prstClr val="black"/>
                </a:solidFill>
                <a:effectLst/>
                <a:uLnTx/>
                <a:uFillTx/>
                <a:latin typeface="Segeo UI"/>
                <a:ea typeface="+mn-ea"/>
                <a:cs typeface="+mn-cs"/>
              </a:rPr>
              <a:t>объеме проверки сметной стоимости капитального ремонта (без проведения государственной экспертизы результатов инженерных изысканий и оценки соответствия проектной документации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57 (1</a:t>
            </a:r>
            <a:r>
              <a:rPr kumimoji="0" lang="ru-RU" sz="1300" b="0" i="0" u="none" strike="noStrike" kern="0" cap="none" spc="0" normalizeH="0" baseline="0" noProof="0" dirty="0">
                <a:ln>
                  <a:noFill/>
                </a:ln>
                <a:solidFill>
                  <a:prstClr val="black"/>
                </a:solidFill>
                <a:effectLst/>
                <a:uLnTx/>
                <a:uFillTx/>
                <a:latin typeface="Segeo UI"/>
                <a:ea typeface="+mn-ea"/>
                <a:cs typeface="+mn-cs"/>
              </a:rPr>
              <a:t>) – </a:t>
            </a:r>
            <a:r>
              <a:rPr kumimoji="0" lang="ru-RU" sz="1300" b="0" i="0" u="none" strike="noStrike" kern="0" cap="none" spc="0" normalizeH="0" baseline="0" noProof="0" dirty="0" smtClean="0">
                <a:ln>
                  <a:noFill/>
                </a:ln>
                <a:solidFill>
                  <a:prstClr val="black"/>
                </a:solidFill>
                <a:effectLst/>
                <a:uLnTx/>
                <a:uFillTx/>
                <a:latin typeface="Segeo UI"/>
                <a:ea typeface="+mn-ea"/>
                <a:cs typeface="+mn-cs"/>
              </a:rPr>
              <a:t>57 (3)).</a:t>
            </a:r>
          </a:p>
          <a:p>
            <a:pPr marL="171450" marR="0" lvl="0" indent="-1714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300" b="0" i="0" u="none" strike="noStrike" kern="0" cap="none" spc="0" normalizeH="0" baseline="0" noProof="0" dirty="0">
              <a:ln>
                <a:noFill/>
              </a:ln>
              <a:solidFill>
                <a:prstClr val="black"/>
              </a:solidFill>
              <a:effectLst/>
              <a:uLnTx/>
              <a:uFillTx/>
              <a:latin typeface="Segeo UI"/>
              <a:ea typeface="+mn-ea"/>
              <a:cs typeface="+mn-cs"/>
            </a:endParaRPr>
          </a:p>
        </p:txBody>
      </p:sp>
      <p:sp>
        <p:nvSpPr>
          <p:cNvPr id="11" name="Прямоугольник 10"/>
          <p:cNvSpPr/>
          <p:nvPr/>
        </p:nvSpPr>
        <p:spPr>
          <a:xfrm>
            <a:off x="-8756" y="948262"/>
            <a:ext cx="6301323" cy="1092607"/>
          </a:xfrm>
          <a:prstGeom prst="rect">
            <a:avLst/>
          </a:prstGeom>
        </p:spPr>
        <p:txBody>
          <a:bodyPr wrap="square">
            <a:spAutoFit/>
          </a:bodyPr>
          <a:lstStyle/>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300" b="1" i="0" u="none" strike="noStrike" kern="0" cap="none" spc="0" normalizeH="0" baseline="0" noProof="0" dirty="0" smtClean="0">
                <a:ln>
                  <a:noFill/>
                </a:ln>
                <a:solidFill>
                  <a:prstClr val="black"/>
                </a:solidFill>
                <a:effectLst/>
                <a:uLnTx/>
                <a:uFillTx/>
                <a:latin typeface="Segeo UI"/>
                <a:ea typeface="+mn-ea"/>
                <a:cs typeface="+mn-cs"/>
              </a:rPr>
              <a:t>Постановление </a:t>
            </a:r>
            <a:r>
              <a:rPr kumimoji="0" lang="ru-RU" sz="1300" b="1" i="0" u="none" strike="noStrike" kern="0" cap="none" spc="0" normalizeH="0" baseline="0" noProof="0" dirty="0">
                <a:ln>
                  <a:noFill/>
                </a:ln>
                <a:solidFill>
                  <a:prstClr val="black"/>
                </a:solidFill>
                <a:effectLst/>
                <a:uLnTx/>
                <a:uFillTx/>
                <a:latin typeface="Segeo UI"/>
                <a:ea typeface="+mn-ea"/>
                <a:cs typeface="+mn-cs"/>
              </a:rPr>
              <a:t>Правительства Российской Федерации </a:t>
            </a:r>
            <a:r>
              <a:rPr kumimoji="0" lang="ru-RU" sz="1300" b="1" i="0" u="none" strike="noStrike" kern="0" cap="none" spc="0" normalizeH="0" baseline="0" noProof="0" dirty="0" smtClean="0">
                <a:ln>
                  <a:noFill/>
                </a:ln>
                <a:solidFill>
                  <a:prstClr val="black"/>
                </a:solidFill>
                <a:effectLst/>
                <a:uLnTx/>
                <a:uFillTx/>
                <a:latin typeface="Segeo UI"/>
                <a:ea typeface="+mn-ea"/>
                <a:cs typeface="+mn-cs"/>
              </a:rPr>
              <a:t/>
            </a:r>
            <a:br>
              <a:rPr kumimoji="0" lang="ru-RU" sz="1300" b="1" i="0" u="none" strike="noStrike" kern="0" cap="none" spc="0" normalizeH="0" baseline="0" noProof="0" dirty="0" smtClean="0">
                <a:ln>
                  <a:noFill/>
                </a:ln>
                <a:solidFill>
                  <a:prstClr val="black"/>
                </a:solidFill>
                <a:effectLst/>
                <a:uLnTx/>
                <a:uFillTx/>
                <a:latin typeface="Segeo UI"/>
                <a:ea typeface="+mn-ea"/>
                <a:cs typeface="+mn-cs"/>
              </a:rPr>
            </a:br>
            <a:r>
              <a:rPr kumimoji="0" lang="ru-RU" sz="1300" b="1" i="0" u="none" strike="noStrike" kern="0" cap="none" spc="0" normalizeH="0" baseline="0" noProof="0" dirty="0" smtClean="0">
                <a:ln>
                  <a:noFill/>
                </a:ln>
                <a:solidFill>
                  <a:prstClr val="black"/>
                </a:solidFill>
                <a:effectLst/>
                <a:uLnTx/>
                <a:uFillTx/>
                <a:latin typeface="Segeo UI"/>
                <a:ea typeface="+mn-ea"/>
                <a:cs typeface="+mn-cs"/>
              </a:rPr>
              <a:t>от 31</a:t>
            </a:r>
            <a:r>
              <a:rPr kumimoji="0" lang="ru-RU" sz="1300" b="1" i="0" u="none" strike="noStrike" kern="0" cap="none" spc="0" normalizeH="0" noProof="0" dirty="0" smtClean="0">
                <a:ln>
                  <a:noFill/>
                </a:ln>
                <a:solidFill>
                  <a:prstClr val="black"/>
                </a:solidFill>
                <a:effectLst/>
                <a:uLnTx/>
                <a:uFillTx/>
                <a:latin typeface="Segeo UI"/>
                <a:ea typeface="+mn-ea"/>
                <a:cs typeface="+mn-cs"/>
              </a:rPr>
              <a:t> декабря </a:t>
            </a:r>
            <a:r>
              <a:rPr kumimoji="0" lang="ru-RU" sz="1300" b="1" i="0" u="none" strike="noStrike" kern="0" cap="none" spc="0" normalizeH="0" baseline="0" noProof="0" dirty="0" smtClean="0">
                <a:ln>
                  <a:noFill/>
                </a:ln>
                <a:solidFill>
                  <a:prstClr val="black"/>
                </a:solidFill>
                <a:effectLst/>
                <a:uLnTx/>
                <a:uFillTx/>
                <a:latin typeface="Segeo UI"/>
                <a:ea typeface="+mn-ea"/>
                <a:cs typeface="+mn-cs"/>
              </a:rPr>
              <a:t>2019 г.  </a:t>
            </a:r>
            <a:r>
              <a:rPr kumimoji="0" lang="ru-RU" sz="1300" b="1" i="0" u="none" strike="noStrike" kern="0" cap="none" spc="0" normalizeH="0" baseline="0" noProof="0" dirty="0">
                <a:ln>
                  <a:noFill/>
                </a:ln>
                <a:solidFill>
                  <a:prstClr val="black"/>
                </a:solidFill>
                <a:effectLst/>
                <a:uLnTx/>
                <a:uFillTx/>
                <a:latin typeface="Segeo UI"/>
                <a:ea typeface="+mn-ea"/>
                <a:cs typeface="+mn-cs"/>
              </a:rPr>
              <a:t>№ 1948 «О внесении изменений в некоторые акты Правительства Российской Федерации и признании утратившими силу некоторых актов и отдельных положений некоторых актов Правительства Российской Федерации» </a:t>
            </a:r>
            <a:endParaRPr kumimoji="0" lang="ru-RU" sz="1300" b="1" i="0" u="none" strike="noStrike" kern="0" cap="none" spc="0" normalizeH="0" baseline="0" noProof="0" dirty="0">
              <a:ln>
                <a:noFill/>
              </a:ln>
              <a:solidFill>
                <a:srgbClr val="FF0000"/>
              </a:solidFill>
              <a:effectLst/>
              <a:uLnTx/>
              <a:uFillTx/>
              <a:latin typeface="Segeo UI"/>
              <a:ea typeface="+mn-ea"/>
              <a:cs typeface="+mn-cs"/>
            </a:endParaRPr>
          </a:p>
        </p:txBody>
      </p:sp>
      <p:sp>
        <p:nvSpPr>
          <p:cNvPr id="13" name="Прямоугольник 12"/>
          <p:cNvSpPr/>
          <p:nvPr/>
        </p:nvSpPr>
        <p:spPr>
          <a:xfrm>
            <a:off x="6108569" y="948262"/>
            <a:ext cx="6011387" cy="1092607"/>
          </a:xfrm>
          <a:prstGeom prst="rect">
            <a:avLst/>
          </a:prstGeom>
        </p:spPr>
        <p:txBody>
          <a:bodyPr wrap="square">
            <a:spAutoFit/>
          </a:bodyPr>
          <a:lstStyle/>
          <a:p>
            <a:pPr marL="0" marR="0" lvl="0" indent="0" algn="ctr" defTabSz="300613" rtl="0" eaLnBrk="1" fontAlgn="auto" latinLnBrk="0" hangingPunct="1">
              <a:lnSpc>
                <a:spcPct val="100000"/>
              </a:lnSpc>
              <a:spcBef>
                <a:spcPts val="0"/>
              </a:spcBef>
              <a:spcAft>
                <a:spcPts val="0"/>
              </a:spcAft>
              <a:buClrTx/>
              <a:buSzTx/>
              <a:buFontTx/>
              <a:buNone/>
              <a:tabLst/>
              <a:defRPr/>
            </a:pPr>
            <a:r>
              <a:rPr lang="ru-RU" sz="1300" b="1" kern="0" dirty="0">
                <a:solidFill>
                  <a:prstClr val="black"/>
                </a:solidFill>
                <a:latin typeface="Segeo UI"/>
              </a:rPr>
              <a:t>Постановление Правительства Российской Федерации от 1</a:t>
            </a:r>
            <a:r>
              <a:rPr lang="en-US" sz="1300" b="1" kern="0" dirty="0">
                <a:solidFill>
                  <a:prstClr val="black"/>
                </a:solidFill>
                <a:latin typeface="Segeo UI"/>
              </a:rPr>
              <a:t> </a:t>
            </a:r>
            <a:r>
              <a:rPr lang="ru-RU" sz="1300" b="1" kern="0" dirty="0">
                <a:solidFill>
                  <a:prstClr val="black"/>
                </a:solidFill>
                <a:latin typeface="Segeo UI"/>
              </a:rPr>
              <a:t>октября 2020 г. № 1590  «О внесении изменений в некоторые акты Правительства Российской Федерации и признании утратившими силу отдельных положений постановления Правительства Российской Федерации от 31</a:t>
            </a:r>
            <a:r>
              <a:rPr lang="en-US" sz="1300" b="1" kern="0" dirty="0">
                <a:solidFill>
                  <a:prstClr val="black"/>
                </a:solidFill>
                <a:latin typeface="Segeo UI"/>
              </a:rPr>
              <a:t> </a:t>
            </a:r>
            <a:r>
              <a:rPr lang="ru-RU" sz="1300" b="1" kern="0" dirty="0">
                <a:solidFill>
                  <a:prstClr val="black"/>
                </a:solidFill>
                <a:latin typeface="Segeo UI"/>
              </a:rPr>
              <a:t>декабря 2019 г</a:t>
            </a:r>
            <a:r>
              <a:rPr lang="ru-RU" sz="1300" b="1" kern="0" dirty="0" smtClean="0">
                <a:solidFill>
                  <a:prstClr val="black"/>
                </a:solidFill>
                <a:latin typeface="Segeo UI"/>
              </a:rPr>
              <a:t>. №</a:t>
            </a:r>
            <a:r>
              <a:rPr lang="ru-RU" sz="1300" b="1" kern="0" dirty="0">
                <a:solidFill>
                  <a:prstClr val="black"/>
                </a:solidFill>
                <a:latin typeface="Segeo UI"/>
              </a:rPr>
              <a:t> 1948»</a:t>
            </a:r>
          </a:p>
        </p:txBody>
      </p:sp>
      <p:sp>
        <p:nvSpPr>
          <p:cNvPr id="14"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2000" b="1" i="0" u="none" strike="noStrike" kern="1200" cap="none" spc="100" normalizeH="0" baseline="0" noProof="0" dirty="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ЭТАП № </a:t>
            </a: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b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kumimoji="0" lang="ru-RU" sz="2000" b="1" i="0" u="none" strike="noStrike" kern="1200" cap="none" spc="100" normalizeH="0" baseline="0" noProof="0" dirty="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2143938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10</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Прямоугольник 5"/>
          <p:cNvSpPr/>
          <p:nvPr/>
        </p:nvSpPr>
        <p:spPr>
          <a:xfrm>
            <a:off x="1" y="996227"/>
            <a:ext cx="12229448" cy="1508105"/>
          </a:xfrm>
          <a:prstGeom prst="rect">
            <a:avLst/>
          </a:prstGeom>
        </p:spPr>
        <p:txBody>
          <a:bodyPr wrap="square">
            <a:spAutoFit/>
          </a:bodyPr>
          <a:lstStyle/>
          <a:p>
            <a:pPr lvl="0" algn="ctr" defTabSz="300613"/>
            <a:r>
              <a:rPr lang="ru-RU" sz="1600" b="1" kern="0" dirty="0">
                <a:solidFill>
                  <a:prstClr val="black"/>
                </a:solidFill>
                <a:latin typeface="Segeo UI"/>
              </a:rPr>
              <a:t>Методика определения сметной стоимости строительства, реконструкции, капитального ремонта, сноса объектов капитального строительства, работ по сохранению объектов культурного </a:t>
            </a:r>
            <a:r>
              <a:rPr lang="ru-RU" sz="1600" b="1" kern="0" dirty="0" smtClean="0">
                <a:solidFill>
                  <a:prstClr val="black"/>
                </a:solidFill>
                <a:latin typeface="Segeo UI"/>
              </a:rPr>
              <a:t>наследия</a:t>
            </a:r>
          </a:p>
          <a:p>
            <a:pPr lvl="0" algn="ctr" defTabSz="300613"/>
            <a:r>
              <a:rPr lang="ru-RU" sz="1600" b="1" kern="0" dirty="0" smtClean="0">
                <a:solidFill>
                  <a:prstClr val="black"/>
                </a:solidFill>
                <a:latin typeface="Segeo UI"/>
              </a:rPr>
              <a:t> (памятников </a:t>
            </a:r>
            <a:r>
              <a:rPr lang="ru-RU" sz="1600" b="1" kern="0" dirty="0">
                <a:solidFill>
                  <a:prstClr val="black"/>
                </a:solidFill>
                <a:latin typeface="Segeo UI"/>
              </a:rPr>
              <a:t>истории </a:t>
            </a:r>
            <a:r>
              <a:rPr lang="ru-RU" sz="1600" b="1" kern="0" dirty="0" smtClean="0">
                <a:solidFill>
                  <a:prstClr val="black"/>
                </a:solidFill>
                <a:latin typeface="Segeo UI"/>
              </a:rPr>
              <a:t> и </a:t>
            </a:r>
            <a:r>
              <a:rPr lang="ru-RU" sz="1600" b="1" kern="0" dirty="0">
                <a:solidFill>
                  <a:prstClr val="black"/>
                </a:solidFill>
                <a:latin typeface="Segeo UI"/>
              </a:rPr>
              <a:t>культуры) народов Российской Федерации </a:t>
            </a:r>
            <a:br>
              <a:rPr lang="ru-RU" sz="1600" b="1" kern="0" dirty="0">
                <a:solidFill>
                  <a:prstClr val="black"/>
                </a:solidFill>
                <a:latin typeface="Segeo UI"/>
              </a:rPr>
            </a:br>
            <a:r>
              <a:rPr lang="ru-RU" sz="1600" b="1" kern="0" dirty="0">
                <a:solidFill>
                  <a:prstClr val="black"/>
                </a:solidFill>
                <a:latin typeface="Segeo UI"/>
              </a:rPr>
              <a:t>на территории Российской Федерации</a:t>
            </a:r>
          </a:p>
          <a:p>
            <a:pPr lvl="0" algn="ctr" defTabSz="300613"/>
            <a:r>
              <a:rPr lang="ru-RU" sz="1400" b="1" kern="0" dirty="0">
                <a:solidFill>
                  <a:prstClr val="black"/>
                </a:solidFill>
                <a:latin typeface="Segeo UI"/>
              </a:rPr>
              <a:t>(Утверждена приказом Минстроя России от 4 августа 2020 г. № 421/пр. </a:t>
            </a:r>
            <a:endParaRPr lang="ru-RU" sz="1400" b="1" kern="0" dirty="0" smtClean="0">
              <a:solidFill>
                <a:prstClr val="black"/>
              </a:solidFill>
              <a:latin typeface="Segeo UI"/>
            </a:endParaRPr>
          </a:p>
          <a:p>
            <a:pPr lvl="0" algn="ctr" defTabSz="300613"/>
            <a:r>
              <a:rPr lang="ru-RU" sz="1400" b="1" kern="0" dirty="0" smtClean="0">
                <a:solidFill>
                  <a:prstClr val="black"/>
                </a:solidFill>
                <a:latin typeface="Segeo UI"/>
              </a:rPr>
              <a:t>Приказ </a:t>
            </a:r>
            <a:r>
              <a:rPr lang="ru-RU" sz="1400" b="1" kern="0" dirty="0">
                <a:solidFill>
                  <a:prstClr val="black"/>
                </a:solidFill>
                <a:latin typeface="Segeo UI"/>
              </a:rPr>
              <a:t>зарегистрирован Минюстом России 23 сентября 2020 г. за № 59986)</a:t>
            </a:r>
          </a:p>
        </p:txBody>
      </p:sp>
      <p:sp>
        <p:nvSpPr>
          <p:cNvPr id="7" name="Загнутый угол 6"/>
          <p:cNvSpPr/>
          <p:nvPr/>
        </p:nvSpPr>
        <p:spPr>
          <a:xfrm>
            <a:off x="400429" y="2567723"/>
            <a:ext cx="11605524" cy="410776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700" b="1" i="1" u="sng" kern="0" dirty="0" smtClean="0">
              <a:solidFill>
                <a:prstClr val="black"/>
              </a:solidFill>
              <a:latin typeface="Segeo UI"/>
            </a:endParaRPr>
          </a:p>
          <a:p>
            <a:pPr lvl="0" algn="ctr" defTabSz="300613"/>
            <a:endParaRPr lang="ru-RU" sz="1700" b="1" i="1" u="sng" kern="0" dirty="0" smtClean="0">
              <a:solidFill>
                <a:prstClr val="black"/>
              </a:solidFill>
              <a:latin typeface="Segeo UI"/>
            </a:endParaRPr>
          </a:p>
          <a:p>
            <a:pPr lvl="0" algn="ctr" defTabSz="300613"/>
            <a:endParaRPr lang="ru-RU" sz="1700" b="1" i="1" u="sng" kern="0" dirty="0">
              <a:solidFill>
                <a:prstClr val="black"/>
              </a:solidFill>
              <a:latin typeface="Segeo UI"/>
            </a:endParaRPr>
          </a:p>
          <a:p>
            <a:pPr lvl="0" algn="ctr" defTabSz="300613"/>
            <a:r>
              <a:rPr lang="ru-RU" sz="1700" b="1" i="1" u="sng" kern="0" dirty="0" smtClean="0">
                <a:solidFill>
                  <a:prstClr val="black"/>
                </a:solidFill>
                <a:latin typeface="Segeo UI"/>
              </a:rPr>
              <a:t>Определяет:</a:t>
            </a:r>
          </a:p>
          <a:p>
            <a:pPr lvl="0" algn="ctr" defTabSz="300613"/>
            <a:endParaRPr lang="ru-RU" sz="1000" b="1" i="1" u="sng"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Методы </a:t>
            </a:r>
            <a:r>
              <a:rPr lang="ru-RU" sz="1600" kern="0" dirty="0">
                <a:solidFill>
                  <a:prstClr val="black"/>
                </a:solidFill>
                <a:latin typeface="Segeo UI"/>
              </a:rPr>
              <a:t>составления сметной документации (базисно-индексный, ресурсно-индексный, ресурсный</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Состав сметной документации и требования к ее оформлению</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определения и учета в сметной документации средств на оплату труда, сметной стоимости эксплуатации машин и механизмов, сметной стоимости материальных ресурсов, сметной стоимости оборудования</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определения сметной стоимости адаптированного оборудования, </a:t>
            </a:r>
            <a:r>
              <a:rPr lang="ru-RU" sz="1600" kern="0" dirty="0" err="1">
                <a:solidFill>
                  <a:prstClr val="black"/>
                </a:solidFill>
                <a:latin typeface="Segeo UI"/>
              </a:rPr>
              <a:t>нестандартизированного</a:t>
            </a:r>
            <a:r>
              <a:rPr lang="ru-RU" sz="1600" kern="0" dirty="0">
                <a:solidFill>
                  <a:prstClr val="black"/>
                </a:solidFill>
                <a:latin typeface="Segeo UI"/>
              </a:rPr>
              <a:t> оборудования, несерийных строительных машин</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проведения конъюнктурного анализа стоимости строительных ресурсов, не учтенных сметными нормативами</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определения прочих работ и  затрат</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составления сметных расчетов на отдельные виды затрат, не учтенных сметными </a:t>
            </a:r>
            <a:r>
              <a:rPr lang="ru-RU" sz="1600" kern="0" dirty="0" smtClean="0">
                <a:solidFill>
                  <a:prstClr val="black"/>
                </a:solidFill>
                <a:latin typeface="Segeo UI"/>
              </a:rPr>
              <a:t>нормативами.</a:t>
            </a:r>
            <a:endParaRPr lang="ru-RU" sz="1600" kern="0" dirty="0">
              <a:solidFill>
                <a:prstClr val="black"/>
              </a:solidFill>
              <a:latin typeface="Segeo UI"/>
            </a:endParaRPr>
          </a:p>
        </p:txBody>
      </p:sp>
      <p:sp>
        <p:nvSpPr>
          <p:cNvPr id="9"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895874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rPr>
              <a:t>11</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Прямоугольник 5"/>
          <p:cNvSpPr/>
          <p:nvPr/>
        </p:nvSpPr>
        <p:spPr>
          <a:xfrm>
            <a:off x="1" y="937235"/>
            <a:ext cx="12229448" cy="1508105"/>
          </a:xfrm>
          <a:prstGeom prst="rect">
            <a:avLst/>
          </a:prstGeom>
        </p:spPr>
        <p:txBody>
          <a:bodyPr wrap="square">
            <a:spAutoFit/>
          </a:bodyPr>
          <a:lstStyle/>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prstClr val="black"/>
                </a:solidFill>
                <a:effectLst/>
                <a:uLnTx/>
                <a:uFillTx/>
                <a:latin typeface="Segeo UI"/>
                <a:ea typeface="+mn-ea"/>
                <a:cs typeface="+mn-cs"/>
              </a:rPr>
              <a:t>Методика определения сметной стоимости строительства, реконструкции, капитального ремонта, сноса объектов капитального строительства, работ по сохранению объектов культурного </a:t>
            </a:r>
            <a:r>
              <a:rPr kumimoji="0" lang="ru-RU" sz="1600" b="1" i="0" u="none" strike="noStrike" kern="0" cap="none" spc="0" normalizeH="0" baseline="0" noProof="0" dirty="0" smtClean="0">
                <a:ln>
                  <a:noFill/>
                </a:ln>
                <a:solidFill>
                  <a:prstClr val="black"/>
                </a:solidFill>
                <a:effectLst/>
                <a:uLnTx/>
                <a:uFillTx/>
                <a:latin typeface="Segeo UI"/>
                <a:ea typeface="+mn-ea"/>
                <a:cs typeface="+mn-cs"/>
              </a:rPr>
              <a:t>наследия</a:t>
            </a: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prstClr val="black"/>
                </a:solidFill>
                <a:effectLst/>
                <a:uLnTx/>
                <a:uFillTx/>
                <a:latin typeface="Segeo UI"/>
                <a:ea typeface="+mn-ea"/>
                <a:cs typeface="+mn-cs"/>
              </a:rPr>
              <a:t> (памятников </a:t>
            </a:r>
            <a:r>
              <a:rPr kumimoji="0" lang="ru-RU" sz="1600" b="1" i="0" u="none" strike="noStrike" kern="0" cap="none" spc="0" normalizeH="0" baseline="0" noProof="0" dirty="0">
                <a:ln>
                  <a:noFill/>
                </a:ln>
                <a:solidFill>
                  <a:prstClr val="black"/>
                </a:solidFill>
                <a:effectLst/>
                <a:uLnTx/>
                <a:uFillTx/>
                <a:latin typeface="Segeo UI"/>
                <a:ea typeface="+mn-ea"/>
                <a:cs typeface="+mn-cs"/>
              </a:rPr>
              <a:t>истории </a:t>
            </a:r>
            <a:r>
              <a:rPr kumimoji="0" lang="ru-RU" sz="1600" b="1" i="0" u="none" strike="noStrike" kern="0" cap="none" spc="0" normalizeH="0" baseline="0" noProof="0" dirty="0" smtClean="0">
                <a:ln>
                  <a:noFill/>
                </a:ln>
                <a:solidFill>
                  <a:prstClr val="black"/>
                </a:solidFill>
                <a:effectLst/>
                <a:uLnTx/>
                <a:uFillTx/>
                <a:latin typeface="Segeo UI"/>
                <a:ea typeface="+mn-ea"/>
                <a:cs typeface="+mn-cs"/>
              </a:rPr>
              <a:t> и </a:t>
            </a:r>
            <a:r>
              <a:rPr kumimoji="0" lang="ru-RU" sz="1600" b="1" i="0" u="none" strike="noStrike" kern="0" cap="none" spc="0" normalizeH="0" baseline="0" noProof="0" dirty="0">
                <a:ln>
                  <a:noFill/>
                </a:ln>
                <a:solidFill>
                  <a:prstClr val="black"/>
                </a:solidFill>
                <a:effectLst/>
                <a:uLnTx/>
                <a:uFillTx/>
                <a:latin typeface="Segeo UI"/>
                <a:ea typeface="+mn-ea"/>
                <a:cs typeface="+mn-cs"/>
              </a:rPr>
              <a:t>культуры) народов Российской Федерации </a:t>
            </a:r>
            <a:br>
              <a:rPr kumimoji="0" lang="ru-RU" sz="1600" b="1" i="0" u="none" strike="noStrike" kern="0" cap="none" spc="0" normalizeH="0" baseline="0" noProof="0" dirty="0">
                <a:ln>
                  <a:noFill/>
                </a:ln>
                <a:solidFill>
                  <a:prstClr val="black"/>
                </a:solidFill>
                <a:effectLst/>
                <a:uLnTx/>
                <a:uFillTx/>
                <a:latin typeface="Segeo UI"/>
                <a:ea typeface="+mn-ea"/>
                <a:cs typeface="+mn-cs"/>
              </a:rPr>
            </a:br>
            <a:r>
              <a:rPr kumimoji="0" lang="ru-RU" sz="1600" b="1" i="0" u="none" strike="noStrike" kern="0" cap="none" spc="0" normalizeH="0" baseline="0" noProof="0" dirty="0">
                <a:ln>
                  <a:noFill/>
                </a:ln>
                <a:solidFill>
                  <a:prstClr val="black"/>
                </a:solidFill>
                <a:effectLst/>
                <a:uLnTx/>
                <a:uFillTx/>
                <a:latin typeface="Segeo UI"/>
                <a:ea typeface="+mn-ea"/>
                <a:cs typeface="+mn-cs"/>
              </a:rPr>
              <a:t>на территории Российской Федерации</a:t>
            </a: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prstClr val="black"/>
                </a:solidFill>
                <a:effectLst/>
                <a:uLnTx/>
                <a:uFillTx/>
                <a:latin typeface="Segeo UI"/>
                <a:ea typeface="+mn-ea"/>
                <a:cs typeface="+mn-cs"/>
              </a:rPr>
              <a:t>(Утверждена приказом Минстроя России от 4 августа 2020 г. № 421/пр. </a:t>
            </a:r>
            <a:endParaRPr kumimoji="0" lang="ru-RU" sz="1400" b="1" i="0" u="none"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smtClean="0">
                <a:ln>
                  <a:noFill/>
                </a:ln>
                <a:solidFill>
                  <a:prstClr val="black"/>
                </a:solidFill>
                <a:effectLst/>
                <a:uLnTx/>
                <a:uFillTx/>
                <a:latin typeface="Segeo UI"/>
                <a:ea typeface="+mn-ea"/>
                <a:cs typeface="+mn-cs"/>
              </a:rPr>
              <a:t>Приказ </a:t>
            </a:r>
            <a:r>
              <a:rPr kumimoji="0" lang="ru-RU" sz="1400" b="1" i="0" u="none" strike="noStrike" kern="0" cap="none" spc="0" normalizeH="0" baseline="0" noProof="0" dirty="0">
                <a:ln>
                  <a:noFill/>
                </a:ln>
                <a:solidFill>
                  <a:prstClr val="black"/>
                </a:solidFill>
                <a:effectLst/>
                <a:uLnTx/>
                <a:uFillTx/>
                <a:latin typeface="Segeo UI"/>
                <a:ea typeface="+mn-ea"/>
                <a:cs typeface="+mn-cs"/>
              </a:rPr>
              <a:t>зарегистрирован Минюстом России 23 сентября 2020 г. за № 59986)</a:t>
            </a:r>
          </a:p>
        </p:txBody>
      </p:sp>
      <p:sp>
        <p:nvSpPr>
          <p:cNvPr id="7" name="Загнутый угол 6"/>
          <p:cNvSpPr/>
          <p:nvPr/>
        </p:nvSpPr>
        <p:spPr>
          <a:xfrm>
            <a:off x="400429" y="2549256"/>
            <a:ext cx="11428592" cy="4176007"/>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7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700" b="1" i="1" u="sng" strike="noStrike" kern="0" cap="none" spc="0" normalizeH="0" baseline="0" noProof="0" dirty="0" smtClean="0">
                <a:ln>
                  <a:noFill/>
                </a:ln>
                <a:solidFill>
                  <a:prstClr val="black"/>
                </a:solidFill>
                <a:effectLst/>
                <a:uLnTx/>
                <a:uFillTx/>
                <a:latin typeface="Segeo UI"/>
                <a:ea typeface="+mn-ea"/>
                <a:cs typeface="+mn-cs"/>
              </a:rPr>
              <a:t>Новеллы:</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000" b="1" i="1" u="sng" strike="noStrike" kern="0" cap="none" spc="0" normalizeH="0" baseline="0" noProof="0" dirty="0" smtClean="0">
              <a:ln>
                <a:noFill/>
              </a:ln>
              <a:solidFill>
                <a:prstClr val="black"/>
              </a:solidFill>
              <a:effectLst/>
              <a:uLnTx/>
              <a:uFillTx/>
              <a:latin typeface="Segeo UI"/>
              <a:ea typeface="+mn-ea"/>
              <a:cs typeface="+mn-cs"/>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600" b="0" i="0" u="none" strike="noStrike" kern="0" cap="none" spc="0" normalizeH="0" baseline="0" noProof="0" dirty="0" smtClean="0">
                <a:ln>
                  <a:noFill/>
                </a:ln>
                <a:solidFill>
                  <a:prstClr val="black"/>
                </a:solidFill>
                <a:effectLst/>
                <a:uLnTx/>
                <a:uFillTx/>
                <a:latin typeface="Segeo UI"/>
                <a:ea typeface="+mn-ea"/>
                <a:cs typeface="+mn-cs"/>
              </a:rPr>
              <a:t>Определение </a:t>
            </a:r>
            <a:r>
              <a:rPr kumimoji="0" lang="ru-RU" sz="1600" b="0" i="0" u="none" strike="noStrike" kern="0" cap="none" spc="0" normalizeH="0" baseline="0" noProof="0" dirty="0">
                <a:ln>
                  <a:noFill/>
                </a:ln>
                <a:solidFill>
                  <a:prstClr val="black"/>
                </a:solidFill>
                <a:effectLst/>
                <a:uLnTx/>
                <a:uFillTx/>
                <a:latin typeface="Segeo UI"/>
                <a:ea typeface="+mn-ea"/>
                <a:cs typeface="+mn-cs"/>
              </a:rPr>
              <a:t>методических подходов к расчету сметной стоимости ресурсно-индексным методом, который определен в качестве приоритетного, при этом методические подходы его применения предполагают использование сметных норм с одновременным применением сметных цен строительных ресурсов, размещенных в ФГИС ЦС, и индексов изменения сметной  стоимости к составляющим единичных расценок (в базисном уровне цен</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000" b="0" i="0" u="none" strike="noStrike" kern="0" cap="none" spc="0" normalizeH="0" baseline="0" noProof="0" dirty="0">
              <a:ln>
                <a:noFill/>
              </a:ln>
              <a:solidFill>
                <a:prstClr val="black"/>
              </a:solidFill>
              <a:effectLst/>
              <a:uLnTx/>
              <a:uFillTx/>
              <a:latin typeface="Segeo UI"/>
              <a:ea typeface="+mn-ea"/>
              <a:cs typeface="+mn-cs"/>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600" b="0" i="0" u="none" strike="noStrike" kern="0" cap="none" spc="0" normalizeH="0" baseline="0" noProof="0" dirty="0">
                <a:ln>
                  <a:noFill/>
                </a:ln>
                <a:solidFill>
                  <a:prstClr val="black"/>
                </a:solidFill>
                <a:effectLst/>
                <a:uLnTx/>
                <a:uFillTx/>
                <a:latin typeface="Segeo UI"/>
                <a:ea typeface="+mn-ea"/>
                <a:cs typeface="+mn-cs"/>
              </a:rPr>
              <a:t>Расширение положений в части систематизации оборудования, в том числе технологического, учитываемого </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                в </a:t>
            </a:r>
            <a:r>
              <a:rPr kumimoji="0" lang="ru-RU" sz="1600" b="0" i="0" u="none" strike="noStrike" kern="0" cap="none" spc="0" normalizeH="0" baseline="0" noProof="0" dirty="0">
                <a:ln>
                  <a:noFill/>
                </a:ln>
                <a:solidFill>
                  <a:prstClr val="black"/>
                </a:solidFill>
                <a:effectLst/>
                <a:uLnTx/>
                <a:uFillTx/>
                <a:latin typeface="Segeo UI"/>
                <a:ea typeface="+mn-ea"/>
                <a:cs typeface="+mn-cs"/>
              </a:rPr>
              <a:t>сметной стоимости строительства объектов, приведена его классификация, определены методы его </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включения                </a:t>
            </a:r>
            <a:r>
              <a:rPr kumimoji="0" lang="ru-RU" sz="1600" b="0" i="0" u="none" strike="noStrike" kern="0" cap="none" spc="0" normalizeH="0" baseline="0" noProof="0" dirty="0">
                <a:ln>
                  <a:noFill/>
                </a:ln>
                <a:solidFill>
                  <a:prstClr val="black"/>
                </a:solidFill>
                <a:effectLst/>
                <a:uLnTx/>
                <a:uFillTx/>
                <a:latin typeface="Segeo UI"/>
                <a:ea typeface="+mn-ea"/>
                <a:cs typeface="+mn-cs"/>
              </a:rPr>
              <a:t>в состав сметной документации, определен перечень затрат, относимых на сметную стоимость оборудования</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                    </a:t>
            </a:r>
            <a:r>
              <a:rPr kumimoji="0" lang="ru-RU" sz="1600" b="0" i="0" u="none" strike="noStrike" kern="0" cap="none" spc="0" normalizeH="0" baseline="0" noProof="0" dirty="0">
                <a:ln>
                  <a:noFill/>
                </a:ln>
                <a:solidFill>
                  <a:prstClr val="black"/>
                </a:solidFill>
                <a:effectLst/>
                <a:uLnTx/>
                <a:uFillTx/>
                <a:latin typeface="Segeo UI"/>
                <a:ea typeface="+mn-ea"/>
                <a:cs typeface="+mn-cs"/>
              </a:rPr>
              <a:t>а также учитываемых в соответствующих главах сводного сметного расчета стоимости строительства</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000" b="0" i="0" u="none" strike="noStrike" kern="0" cap="none" spc="0" normalizeH="0" baseline="0" noProof="0" dirty="0">
              <a:ln>
                <a:noFill/>
              </a:ln>
              <a:solidFill>
                <a:prstClr val="black"/>
              </a:solidFill>
              <a:effectLst/>
              <a:uLnTx/>
              <a:uFillTx/>
              <a:latin typeface="Segeo UI"/>
              <a:ea typeface="+mn-ea"/>
              <a:cs typeface="+mn-cs"/>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600" b="0" i="0" u="none" strike="noStrike" kern="0" cap="none" spc="0" normalizeH="0" baseline="0" noProof="0" dirty="0">
                <a:ln>
                  <a:noFill/>
                </a:ln>
                <a:solidFill>
                  <a:prstClr val="black"/>
                </a:solidFill>
                <a:effectLst/>
                <a:uLnTx/>
                <a:uFillTx/>
                <a:latin typeface="Segeo UI"/>
                <a:ea typeface="+mn-ea"/>
                <a:cs typeface="+mn-cs"/>
              </a:rPr>
              <a:t>Определение затрат, связанных с предоставлением обязательной банковской гарантии в качестве обеспечения исполнения контракта и гарантийных обязательств, которые </a:t>
            </a:r>
            <a:r>
              <a:rPr kumimoji="0" lang="ru-RU" sz="1600" b="0" i="0" u="none" strike="noStrike" kern="0" cap="none" spc="0" normalizeH="0" baseline="0" noProof="0" dirty="0" smtClean="0">
                <a:ln>
                  <a:noFill/>
                </a:ln>
                <a:solidFill>
                  <a:prstClr val="black"/>
                </a:solidFill>
                <a:effectLst/>
                <a:uLnTx/>
                <a:uFillTx/>
                <a:latin typeface="Segeo UI"/>
                <a:ea typeface="+mn-ea"/>
                <a:cs typeface="+mn-cs"/>
              </a:rPr>
              <a:t>могут      предусматриваться в случаях</a:t>
            </a:r>
            <a:r>
              <a:rPr kumimoji="0" lang="ru-RU" sz="1600" b="0" i="0" u="none" strike="noStrike" kern="0" cap="none" spc="0" normalizeH="0" baseline="0" noProof="0" dirty="0">
                <a:ln>
                  <a:noFill/>
                </a:ln>
                <a:solidFill>
                  <a:prstClr val="black"/>
                </a:solidFill>
                <a:effectLst/>
                <a:uLnTx/>
                <a:uFillTx/>
                <a:latin typeface="Segeo UI"/>
                <a:ea typeface="+mn-ea"/>
                <a:cs typeface="+mn-cs"/>
              </a:rPr>
              <a:t>, когда указанные затраты являются обязательными по требованию заказчика;</a:t>
            </a:r>
          </a:p>
        </p:txBody>
      </p:sp>
      <p:sp>
        <p:nvSpPr>
          <p:cNvPr id="9" name="Заголовок 7"/>
          <p:cNvSpPr txBox="1">
            <a:spLocks/>
          </p:cNvSpPr>
          <p:nvPr/>
        </p:nvSpPr>
        <p:spPr>
          <a:xfrm>
            <a:off x="1802173" y="20587"/>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2000" b="1" i="0" u="none" strike="noStrike" kern="1200" cap="none" spc="100" normalizeH="0" baseline="0" noProof="0" dirty="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ЭТАП № </a:t>
            </a: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b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ru-RU" sz="2000" b="1" i="0" u="none" strike="noStrike" kern="1200" cap="none" spc="100" normalizeH="0" baseline="0" noProof="0" dirty="0" smtClean="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kumimoji="0" lang="ru-RU" sz="2000" b="1" i="0" u="none" strike="noStrike" kern="1200" cap="none" spc="100" normalizeH="0" baseline="0" noProof="0" dirty="0">
              <a:ln>
                <a:noFill/>
              </a:ln>
              <a:solidFill>
                <a:sysClr val="windowText" lastClr="000000"/>
              </a:solidFill>
              <a:effectLst/>
              <a:uLnTx/>
              <a:uFillTx/>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30827944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12</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Прямоугольник 5"/>
          <p:cNvSpPr/>
          <p:nvPr/>
        </p:nvSpPr>
        <p:spPr>
          <a:xfrm>
            <a:off x="5928263" y="983582"/>
            <a:ext cx="6153114" cy="400110"/>
          </a:xfrm>
          <a:prstGeom prst="rect">
            <a:avLst/>
          </a:prstGeom>
        </p:spPr>
        <p:txBody>
          <a:bodyPr wrap="square">
            <a:spAutoFit/>
          </a:bodyPr>
          <a:lstStyle/>
          <a:p>
            <a:pPr lvl="0" algn="r" defTabSz="300613"/>
            <a:r>
              <a:rPr lang="ru-RU" sz="2000" b="1" i="1" kern="0" dirty="0" smtClean="0">
                <a:solidFill>
                  <a:prstClr val="black"/>
                </a:solidFill>
                <a:latin typeface="Segeo UI"/>
              </a:rPr>
              <a:t>(Продолжение)</a:t>
            </a:r>
            <a:endParaRPr lang="ru-RU" sz="2000" b="1" i="1" kern="0" dirty="0">
              <a:solidFill>
                <a:prstClr val="black"/>
              </a:solidFill>
              <a:latin typeface="Segeo UI"/>
            </a:endParaRPr>
          </a:p>
        </p:txBody>
      </p:sp>
      <p:sp>
        <p:nvSpPr>
          <p:cNvPr id="8"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9" name="Загнутый угол 8"/>
          <p:cNvSpPr/>
          <p:nvPr/>
        </p:nvSpPr>
        <p:spPr>
          <a:xfrm>
            <a:off x="384489" y="1442684"/>
            <a:ext cx="11593649" cy="523833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4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r>
              <a:rPr lang="ru-RU" sz="1600" b="1" i="1" u="sng" kern="0" dirty="0" smtClean="0">
                <a:solidFill>
                  <a:prstClr val="black"/>
                </a:solidFill>
                <a:latin typeface="Segeo UI"/>
              </a:rPr>
              <a:t>Новеллы:</a:t>
            </a:r>
          </a:p>
          <a:p>
            <a:pPr lvl="0" algn="ctr" defTabSz="300613"/>
            <a:endParaRPr lang="ru-RU" sz="800" b="1" i="1" u="sng"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Уточнение критериев учета затрат, связанных с подготовкой проектов планировки территории, предусматривающих размещение объектов капитального строительства, в том числе линейных объектов</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Включение в сметную стоимость </a:t>
            </a:r>
            <a:r>
              <a:rPr lang="ru-RU" sz="1600" kern="0" dirty="0">
                <a:solidFill>
                  <a:prstClr val="black"/>
                </a:solidFill>
                <a:latin typeface="Segeo UI"/>
              </a:rPr>
              <a:t>затрат заказчика по вводу объектов в </a:t>
            </a:r>
            <a:r>
              <a:rPr lang="ru-RU" sz="1600" kern="0" dirty="0" smtClean="0">
                <a:solidFill>
                  <a:prstClr val="black"/>
                </a:solidFill>
                <a:latin typeface="Segeo UI"/>
              </a:rPr>
              <a:t>эксплуатацию;</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Включение в сметную стоимость </a:t>
            </a:r>
            <a:r>
              <a:rPr lang="ru-RU" sz="1600" kern="0" dirty="0" smtClean="0">
                <a:solidFill>
                  <a:prstClr val="black"/>
                </a:solidFill>
                <a:latin typeface="Segeo UI"/>
              </a:rPr>
              <a:t>затрат, связанных </a:t>
            </a:r>
            <a:r>
              <a:rPr lang="ru-RU" sz="1600" kern="0" dirty="0">
                <a:solidFill>
                  <a:prstClr val="black"/>
                </a:solidFill>
                <a:latin typeface="Segeo UI"/>
              </a:rPr>
              <a:t>с применением технологий информационного моделирования при осуществлении строительства</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Включение в сметную стоимость </a:t>
            </a:r>
            <a:r>
              <a:rPr lang="ru-RU" sz="1600" kern="0" dirty="0" smtClean="0">
                <a:solidFill>
                  <a:prstClr val="black"/>
                </a:solidFill>
                <a:latin typeface="Segeo UI"/>
              </a:rPr>
              <a:t>затрат</a:t>
            </a:r>
            <a:r>
              <a:rPr lang="ru-RU" sz="1600" kern="0" dirty="0">
                <a:solidFill>
                  <a:prstClr val="black"/>
                </a:solidFill>
                <a:latin typeface="Segeo UI"/>
              </a:rPr>
              <a:t>, связанных с компенсацией подрядным организациям затрат на оплату процентов за пользование кредитами, займами в случаях, предусмотренных законодательством Российской </a:t>
            </a:r>
            <a:r>
              <a:rPr lang="ru-RU" sz="1600" kern="0" dirty="0" smtClean="0">
                <a:solidFill>
                  <a:prstClr val="black"/>
                </a:solidFill>
                <a:latin typeface="Segeo UI"/>
              </a:rPr>
              <a:t>Федерации</a:t>
            </a:r>
            <a:r>
              <a:rPr lang="ru-RU" sz="1600" kern="0" dirty="0">
                <a:solidFill>
                  <a:prstClr val="black"/>
                </a:solidFill>
                <a:latin typeface="Segeo UI"/>
              </a:rPr>
              <a:t>;</a:t>
            </a:r>
            <a:endParaRPr lang="ru-RU" sz="1600"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Включение в сметную стоимость затрат, связанных </a:t>
            </a:r>
            <a:r>
              <a:rPr lang="ru-RU" sz="1600" kern="0" dirty="0" smtClean="0">
                <a:solidFill>
                  <a:prstClr val="black"/>
                </a:solidFill>
                <a:latin typeface="Segeo UI"/>
              </a:rPr>
              <a:t>со страхованием </a:t>
            </a:r>
            <a:r>
              <a:rPr lang="ru-RU" sz="1600" kern="0" dirty="0">
                <a:solidFill>
                  <a:prstClr val="black"/>
                </a:solidFill>
                <a:latin typeface="Segeo UI"/>
              </a:rPr>
              <a:t>объекта строительства, </a:t>
            </a:r>
            <a:r>
              <a:rPr lang="ru-RU" sz="1600" kern="0" dirty="0" smtClean="0">
                <a:solidFill>
                  <a:prstClr val="black"/>
                </a:solidFill>
                <a:latin typeface="Segeo UI"/>
              </a:rPr>
              <a:t>осуществляемого                             в </a:t>
            </a:r>
            <a:r>
              <a:rPr lang="ru-RU" sz="1600" kern="0" dirty="0">
                <a:solidFill>
                  <a:prstClr val="black"/>
                </a:solidFill>
                <a:latin typeface="Segeo UI"/>
              </a:rPr>
              <a:t>соответствии с законодательством Российской </a:t>
            </a:r>
            <a:r>
              <a:rPr lang="ru-RU" sz="1600" kern="0" dirty="0" smtClean="0">
                <a:solidFill>
                  <a:prstClr val="black"/>
                </a:solidFill>
                <a:latin typeface="Segeo UI"/>
              </a:rPr>
              <a:t>Федерации;</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Включение в сметную стоимость затрат, связанных </a:t>
            </a:r>
            <a:r>
              <a:rPr lang="ru-RU" sz="1600" kern="0" dirty="0" smtClean="0">
                <a:solidFill>
                  <a:prstClr val="black"/>
                </a:solidFill>
                <a:latin typeface="Segeo UI"/>
              </a:rPr>
              <a:t>с </a:t>
            </a:r>
            <a:r>
              <a:rPr lang="ru-RU" sz="1600" kern="0" dirty="0">
                <a:solidFill>
                  <a:prstClr val="black"/>
                </a:solidFill>
                <a:latin typeface="Segeo UI"/>
              </a:rPr>
              <a:t>проведением на территории строительства специальных мероприятий по обеспечению нормальных условий труда, соответствующих требованиям охраны труда </a:t>
            </a:r>
            <a:r>
              <a:rPr lang="ru-RU" sz="1600" kern="0" dirty="0" smtClean="0">
                <a:solidFill>
                  <a:prstClr val="black"/>
                </a:solidFill>
                <a:latin typeface="Segeo UI"/>
              </a:rPr>
              <a:t>                                    и </a:t>
            </a:r>
            <a:r>
              <a:rPr lang="ru-RU" sz="1600" kern="0" dirty="0">
                <a:solidFill>
                  <a:prstClr val="black"/>
                </a:solidFill>
                <a:latin typeface="Segeo UI"/>
              </a:rPr>
              <a:t>безопасности производства (борьба с радиоактивностью, силикозом, малярией, энцефалитным клещом, гнусом, мероприятия по предотвращению распространения вирусных инфекций и другие мероприятия</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p:txBody>
      </p:sp>
    </p:spTree>
    <p:extLst>
      <p:ext uri="{BB962C8B-B14F-4D97-AF65-F5344CB8AC3E}">
        <p14:creationId xmlns:p14="http://schemas.microsoft.com/office/powerpoint/2010/main" val="27061725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2930" y="976046"/>
            <a:ext cx="12027876" cy="1446550"/>
          </a:xfrm>
          <a:prstGeom prst="rect">
            <a:avLst/>
          </a:prstGeom>
        </p:spPr>
        <p:txBody>
          <a:bodyPr wrap="square">
            <a:spAutoFit/>
          </a:bodyPr>
          <a:lstStyle/>
          <a:p>
            <a:pPr lvl="0" algn="ctr" defTabSz="300613"/>
            <a:r>
              <a:rPr lang="ru-RU" b="1" kern="0" dirty="0">
                <a:solidFill>
                  <a:prstClr val="black"/>
                </a:solidFill>
                <a:latin typeface="Segeo UI"/>
              </a:rPr>
              <a:t>Методика по разработке и применению нормативов </a:t>
            </a:r>
            <a:r>
              <a:rPr lang="ru-RU" b="1" kern="0" dirty="0" err="1">
                <a:solidFill>
                  <a:prstClr val="black"/>
                </a:solidFill>
                <a:latin typeface="Segeo UI"/>
              </a:rPr>
              <a:t>трудноустранимых</a:t>
            </a:r>
            <a:r>
              <a:rPr lang="ru-RU" b="1" kern="0" dirty="0">
                <a:solidFill>
                  <a:prstClr val="black"/>
                </a:solidFill>
                <a:latin typeface="Segeo UI"/>
              </a:rPr>
              <a:t> </a:t>
            </a:r>
          </a:p>
          <a:p>
            <a:pPr lvl="0" algn="ctr" defTabSz="300613"/>
            <a:r>
              <a:rPr lang="ru-RU" b="1" kern="0" dirty="0">
                <a:solidFill>
                  <a:prstClr val="black"/>
                </a:solidFill>
                <a:latin typeface="Segeo UI"/>
              </a:rPr>
              <a:t>потерь и отходов материалов в строительстве»</a:t>
            </a:r>
          </a:p>
          <a:p>
            <a:pPr lvl="0" algn="ctr" defTabSz="300613"/>
            <a:r>
              <a:rPr lang="ru-RU" b="1" kern="0" dirty="0">
                <a:solidFill>
                  <a:prstClr val="black"/>
                </a:solidFill>
                <a:latin typeface="Segeo UI"/>
              </a:rPr>
              <a:t>(</a:t>
            </a:r>
            <a:r>
              <a:rPr lang="ru-RU" sz="1600" b="1" kern="0" dirty="0">
                <a:solidFill>
                  <a:prstClr val="black"/>
                </a:solidFill>
                <a:latin typeface="Segeo UI"/>
              </a:rPr>
              <a:t>Утверждена приказом Минстроя России от 16 января 2020 г. № 15/пр</a:t>
            </a:r>
            <a:r>
              <a:rPr lang="ru-RU" sz="1600" b="1" kern="0" dirty="0" smtClean="0">
                <a:solidFill>
                  <a:prstClr val="black"/>
                </a:solidFill>
                <a:latin typeface="Segeo UI"/>
              </a:rPr>
              <a:t>.</a:t>
            </a:r>
          </a:p>
          <a:p>
            <a:pPr lvl="0" algn="ctr" defTabSz="300613"/>
            <a:r>
              <a:rPr lang="ru-RU" sz="1600" b="1" kern="0" dirty="0" smtClean="0">
                <a:solidFill>
                  <a:prstClr val="black"/>
                </a:solidFill>
                <a:latin typeface="Segeo UI"/>
              </a:rPr>
              <a:t> </a:t>
            </a:r>
            <a:r>
              <a:rPr lang="ru-RU" sz="1600" b="1" kern="0" dirty="0">
                <a:solidFill>
                  <a:prstClr val="black"/>
                </a:solidFill>
                <a:latin typeface="Segeo UI"/>
              </a:rPr>
              <a:t>Приказ зарегистрирован Минюстом России 13 марта 2020 г. за № 57743)</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272930" y="2198031"/>
            <a:ext cx="4109065" cy="437139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r>
              <a:rPr lang="ru-RU" sz="1600" b="1" i="1" u="sng" kern="0" dirty="0" smtClean="0">
                <a:solidFill>
                  <a:prstClr val="black"/>
                </a:solidFill>
                <a:latin typeface="Segeo UI"/>
              </a:rPr>
              <a:t>Определяет:</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000" b="0" i="0" u="none" strike="noStrike" kern="0" cap="none" spc="0" normalizeH="0" baseline="0" noProof="0" dirty="0" smtClean="0">
              <a:ln>
                <a:noFill/>
              </a:ln>
              <a:solidFill>
                <a:prstClr val="black"/>
              </a:solidFill>
              <a:effectLst/>
              <a:uLnTx/>
              <a:uFillTx/>
              <a:latin typeface="Segeo UI"/>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000" b="0" i="0" u="none" strike="noStrike" kern="0" cap="none" spc="0" normalizeH="0" baseline="0" noProof="0" dirty="0" smtClean="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Правила </a:t>
            </a:r>
            <a:r>
              <a:rPr lang="ru-RU" sz="1600" kern="0" dirty="0">
                <a:solidFill>
                  <a:prstClr val="black"/>
                </a:solidFill>
                <a:latin typeface="Segeo UI"/>
              </a:rPr>
              <a:t>разработки и применения  нормативов </a:t>
            </a:r>
            <a:r>
              <a:rPr lang="ru-RU" sz="1600" kern="0" dirty="0" err="1">
                <a:solidFill>
                  <a:prstClr val="black"/>
                </a:solidFill>
                <a:latin typeface="Segeo UI"/>
              </a:rPr>
              <a:t>трудноустранимых</a:t>
            </a:r>
            <a:r>
              <a:rPr lang="ru-RU" sz="1600" kern="0" dirty="0">
                <a:solidFill>
                  <a:prstClr val="black"/>
                </a:solidFill>
                <a:latin typeface="Segeo UI"/>
              </a:rPr>
              <a:t> </a:t>
            </a:r>
            <a:r>
              <a:rPr lang="ru-RU" sz="1600" kern="0" dirty="0" smtClean="0">
                <a:solidFill>
                  <a:prstClr val="black"/>
                </a:solidFill>
                <a:latin typeface="Segeo UI"/>
              </a:rPr>
              <a:t>потерь и </a:t>
            </a:r>
            <a:r>
              <a:rPr lang="ru-RU" sz="1600" kern="0" dirty="0">
                <a:solidFill>
                  <a:prstClr val="black"/>
                </a:solidFill>
                <a:latin typeface="Segeo UI"/>
              </a:rPr>
              <a:t>отходов с использованием следующих методов</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a:p>
            <a:pPr marL="285750" lvl="0" indent="-285750" algn="just" defTabSz="300613">
              <a:buFont typeface="Wingdings" panose="05000000000000000000" pitchFamily="2" charset="2"/>
              <a:buChar char="v"/>
            </a:pPr>
            <a:r>
              <a:rPr lang="ru-RU" sz="1600" kern="0" dirty="0" smtClean="0">
                <a:solidFill>
                  <a:prstClr val="black"/>
                </a:solidFill>
                <a:latin typeface="Segeo UI"/>
              </a:rPr>
              <a:t>Расчетно-аналитического</a:t>
            </a:r>
            <a:r>
              <a:rPr lang="ru-RU" sz="1600" kern="0" dirty="0">
                <a:solidFill>
                  <a:prstClr val="black"/>
                </a:solidFill>
                <a:latin typeface="Segeo UI"/>
              </a:rPr>
              <a:t>;</a:t>
            </a:r>
          </a:p>
          <a:p>
            <a:pPr marL="285750" lvl="0" indent="-285750" algn="just" defTabSz="300613">
              <a:buFont typeface="Wingdings" panose="05000000000000000000" pitchFamily="2" charset="2"/>
              <a:buChar char="v"/>
            </a:pPr>
            <a:r>
              <a:rPr lang="ru-RU" sz="1600" kern="0" dirty="0" smtClean="0">
                <a:solidFill>
                  <a:prstClr val="black"/>
                </a:solidFill>
                <a:latin typeface="Segeo UI"/>
              </a:rPr>
              <a:t>Производственного;</a:t>
            </a:r>
          </a:p>
          <a:p>
            <a:pPr marL="285750" lvl="0" indent="-285750" algn="just" defTabSz="300613">
              <a:buFont typeface="Wingdings" panose="05000000000000000000" pitchFamily="2" charset="2"/>
              <a:buChar char="v"/>
            </a:pPr>
            <a:r>
              <a:rPr lang="ru-RU" sz="1600" kern="0" dirty="0" smtClean="0">
                <a:solidFill>
                  <a:prstClr val="black"/>
                </a:solidFill>
                <a:latin typeface="Segeo UI"/>
              </a:rPr>
              <a:t>Лабораторного.</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Устанавливает нормативы </a:t>
            </a:r>
            <a:r>
              <a:rPr lang="ru-RU" sz="1600" kern="0" dirty="0" err="1">
                <a:solidFill>
                  <a:prstClr val="black"/>
                </a:solidFill>
                <a:latin typeface="Segeo UI"/>
              </a:rPr>
              <a:t>трудноустранимых</a:t>
            </a:r>
            <a:r>
              <a:rPr lang="ru-RU" sz="1600" kern="0" dirty="0">
                <a:solidFill>
                  <a:prstClr val="black"/>
                </a:solidFill>
                <a:latin typeface="Segeo UI"/>
              </a:rPr>
              <a:t> потерь и отходов по группам материальных ресурсов.</a:t>
            </a:r>
          </a:p>
        </p:txBody>
      </p:sp>
      <p:sp>
        <p:nvSpPr>
          <p:cNvPr id="9" name="Загнутый угол 8"/>
          <p:cNvSpPr/>
          <p:nvPr/>
        </p:nvSpPr>
        <p:spPr>
          <a:xfrm>
            <a:off x="4552167" y="2190190"/>
            <a:ext cx="7467008" cy="437139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endParaRPr lang="ru-RU" sz="1600" b="1" i="1" u="sng" kern="0" dirty="0" smtClean="0">
              <a:solidFill>
                <a:prstClr val="black"/>
              </a:solidFill>
              <a:latin typeface="Segeo UI"/>
            </a:endParaRPr>
          </a:p>
          <a:p>
            <a:pPr lvl="0" algn="ctr" defTabSz="300613"/>
            <a:r>
              <a:rPr lang="ru-RU" sz="1600" b="1" i="1" u="sng" kern="0" dirty="0" smtClean="0">
                <a:solidFill>
                  <a:prstClr val="black"/>
                </a:solidFill>
                <a:latin typeface="Segeo UI"/>
              </a:rPr>
              <a:t>Новеллы:</a:t>
            </a:r>
          </a:p>
          <a:p>
            <a:pPr lvl="0" algn="ctr" defTabSz="300613"/>
            <a:endParaRPr kumimoji="0" lang="ru-RU" sz="800" b="0" i="0" u="none" strike="noStrike" kern="0" cap="none" spc="0" normalizeH="0" baseline="0" noProof="0" dirty="0">
              <a:ln>
                <a:noFill/>
              </a:ln>
              <a:solidFill>
                <a:prstClr val="black"/>
              </a:solidFill>
              <a:effectLst/>
              <a:uLnTx/>
              <a:uFillTx/>
              <a:latin typeface="Segeo UI"/>
            </a:endParaRPr>
          </a:p>
          <a:p>
            <a:pPr lvl="0" algn="just" defTabSz="300613"/>
            <a:r>
              <a:rPr lang="ru-RU" sz="1600" kern="0" dirty="0">
                <a:solidFill>
                  <a:prstClr val="black"/>
                </a:solidFill>
                <a:latin typeface="Segeo UI"/>
              </a:rPr>
              <a:t>Актуализация Правил разработки и применения нормативов </a:t>
            </a:r>
            <a:r>
              <a:rPr lang="ru-RU" sz="1600" kern="0" dirty="0" err="1">
                <a:solidFill>
                  <a:prstClr val="black"/>
                </a:solidFill>
                <a:latin typeface="Segeo UI"/>
              </a:rPr>
              <a:t>трудноустранимых</a:t>
            </a:r>
            <a:r>
              <a:rPr lang="ru-RU" sz="1600" kern="0" dirty="0">
                <a:solidFill>
                  <a:prstClr val="black"/>
                </a:solidFill>
                <a:latin typeface="Segeo UI"/>
              </a:rPr>
              <a:t> потерь и отходов материалов в строительстве </a:t>
            </a:r>
            <a:r>
              <a:rPr lang="ru-RU" sz="1600" kern="0" dirty="0" smtClean="0">
                <a:solidFill>
                  <a:prstClr val="black"/>
                </a:solidFill>
                <a:latin typeface="Segeo UI"/>
              </a:rPr>
              <a:t>                      (РДС </a:t>
            </a:r>
            <a:r>
              <a:rPr lang="ru-RU" sz="1600" kern="0" dirty="0">
                <a:solidFill>
                  <a:prstClr val="black"/>
                </a:solidFill>
                <a:latin typeface="Segeo UI"/>
              </a:rPr>
              <a:t>82-202-96), принятых и введенных в действие постановлением Минстроя </a:t>
            </a:r>
            <a:r>
              <a:rPr lang="ru-RU" sz="1600" kern="0" dirty="0" smtClean="0">
                <a:solidFill>
                  <a:prstClr val="black"/>
                </a:solidFill>
                <a:latin typeface="Segeo UI"/>
              </a:rPr>
              <a:t>России от </a:t>
            </a:r>
            <a:r>
              <a:rPr lang="ru-RU" sz="1600" kern="0" dirty="0">
                <a:solidFill>
                  <a:prstClr val="black"/>
                </a:solidFill>
                <a:latin typeface="Segeo UI"/>
              </a:rPr>
              <a:t>8 </a:t>
            </a:r>
            <a:r>
              <a:rPr lang="ru-RU" sz="1600" kern="0" dirty="0" smtClean="0">
                <a:solidFill>
                  <a:prstClr val="black"/>
                </a:solidFill>
                <a:latin typeface="Segeo UI"/>
              </a:rPr>
              <a:t>августа 1996 </a:t>
            </a:r>
            <a:r>
              <a:rPr lang="ru-RU" sz="1600" kern="0" dirty="0">
                <a:solidFill>
                  <a:prstClr val="black"/>
                </a:solidFill>
                <a:latin typeface="Segeo UI"/>
              </a:rPr>
              <a:t>г. № 18-65, а именно</a:t>
            </a:r>
            <a:r>
              <a:rPr lang="ru-RU" sz="1600" kern="0" dirty="0" smtClean="0">
                <a:solidFill>
                  <a:prstClr val="black"/>
                </a:solidFill>
                <a:latin typeface="Segeo UI"/>
              </a:rPr>
              <a:t>:</a:t>
            </a:r>
          </a:p>
          <a:p>
            <a:pPr lvl="0" algn="just" defTabSz="300613"/>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Актуализация наименований строительных работ и материалов согласно современным требованиям нормативно-технической документации</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Актуализация требований по определению норм </a:t>
            </a:r>
            <a:r>
              <a:rPr lang="ru-RU" sz="1600" kern="0" dirty="0" err="1">
                <a:solidFill>
                  <a:prstClr val="black"/>
                </a:solidFill>
                <a:latin typeface="Segeo UI"/>
              </a:rPr>
              <a:t>трудноустранимых</a:t>
            </a:r>
            <a:r>
              <a:rPr lang="ru-RU" sz="1600" kern="0" dirty="0">
                <a:solidFill>
                  <a:prstClr val="black"/>
                </a:solidFill>
                <a:latin typeface="Segeo UI"/>
              </a:rPr>
              <a:t> потерь и отходов в </a:t>
            </a:r>
            <a:r>
              <a:rPr lang="ru-RU" sz="1600" kern="0" dirty="0" smtClean="0">
                <a:solidFill>
                  <a:prstClr val="black"/>
                </a:solidFill>
                <a:latin typeface="Segeo UI"/>
              </a:rPr>
              <a:t>строительстве в </a:t>
            </a:r>
            <a:r>
              <a:rPr lang="ru-RU" sz="1600" kern="0" dirty="0">
                <a:solidFill>
                  <a:prstClr val="black"/>
                </a:solidFill>
                <a:latin typeface="Segeo UI"/>
              </a:rPr>
              <a:t>соответствии с действующими правилами </a:t>
            </a:r>
            <a:r>
              <a:rPr lang="ru-RU" sz="1600" kern="0" dirty="0" smtClean="0">
                <a:solidFill>
                  <a:prstClr val="black"/>
                </a:solidFill>
                <a:latin typeface="Segeo UI"/>
              </a:rPr>
              <a:t>разработки и </a:t>
            </a:r>
            <a:r>
              <a:rPr lang="ru-RU" sz="1600" kern="0" dirty="0">
                <a:solidFill>
                  <a:prstClr val="black"/>
                </a:solidFill>
                <a:latin typeface="Segeo UI"/>
              </a:rPr>
              <a:t>применения государственных элементных сметных норм</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Актуализация области применения Методики</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Включение норм по оборачиваемости строительных материалов</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13</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10"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14602667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208052"/>
            <a:ext cx="12027876" cy="1138773"/>
          </a:xfrm>
          <a:prstGeom prst="rect">
            <a:avLst/>
          </a:prstGeom>
        </p:spPr>
        <p:txBody>
          <a:bodyPr wrap="square">
            <a:spAutoFit/>
          </a:bodyPr>
          <a:lstStyle/>
          <a:p>
            <a:pPr lvl="0" algn="ctr" defTabSz="300613"/>
            <a:r>
              <a:rPr lang="ru-RU" sz="2000" b="1" kern="0" dirty="0">
                <a:solidFill>
                  <a:prstClr val="black"/>
                </a:solidFill>
                <a:latin typeface="Segeo UI"/>
              </a:rPr>
              <a:t>Методика определения затрат на осуществление </a:t>
            </a:r>
            <a:r>
              <a:rPr lang="ru-RU" sz="2000" b="1" kern="0" dirty="0" smtClean="0">
                <a:solidFill>
                  <a:prstClr val="black"/>
                </a:solidFill>
                <a:latin typeface="Segeo UI"/>
              </a:rPr>
              <a:t>функций технического </a:t>
            </a:r>
            <a:r>
              <a:rPr lang="ru-RU" sz="2000" b="1" kern="0" dirty="0">
                <a:solidFill>
                  <a:prstClr val="black"/>
                </a:solidFill>
                <a:latin typeface="Segeo UI"/>
              </a:rPr>
              <a:t>заказчика</a:t>
            </a:r>
          </a:p>
          <a:p>
            <a:pPr lvl="0" algn="ctr" defTabSz="300613"/>
            <a:r>
              <a:rPr lang="ru-RU" sz="1600" b="1" kern="0" dirty="0">
                <a:solidFill>
                  <a:prstClr val="black"/>
                </a:solidFill>
                <a:latin typeface="Segeo UI"/>
              </a:rPr>
              <a:t>(Утверждена приказом Минстроя России от 2 июня 2020 г. № 297/пр.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Приказ </a:t>
            </a:r>
            <a:r>
              <a:rPr lang="ru-RU" sz="1600" b="1" kern="0" dirty="0">
                <a:solidFill>
                  <a:prstClr val="black"/>
                </a:solidFill>
                <a:latin typeface="Segeo UI"/>
              </a:rPr>
              <a:t>зарегистрирован Минюстом России 16 июля 2020 г. за № 58980)</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351253" y="2557886"/>
            <a:ext cx="11626885" cy="377783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1" i="1" u="sng" strike="noStrike" kern="0" cap="none" spc="0" normalizeH="0" baseline="0" noProof="0" dirty="0" smtClean="0">
              <a:ln>
                <a:noFill/>
              </a:ln>
              <a:solidFill>
                <a:prstClr val="black"/>
              </a:solidFill>
              <a:effectLst/>
              <a:uLnTx/>
              <a:uFillTx/>
              <a:latin typeface="Segeo UI"/>
            </a:endParaRPr>
          </a:p>
          <a:p>
            <a:pPr lvl="0" algn="ctr" defTabSz="300613"/>
            <a:r>
              <a:rPr lang="ru-RU" b="1" i="1" u="sng" kern="0" dirty="0">
                <a:solidFill>
                  <a:prstClr val="black"/>
                </a:solidFill>
                <a:latin typeface="Segeo UI"/>
              </a:rPr>
              <a:t>Определяет</a:t>
            </a:r>
            <a:r>
              <a:rPr lang="ru-RU" b="1" i="1" u="sng" kern="0" dirty="0" smtClean="0">
                <a:solidFill>
                  <a:prstClr val="black"/>
                </a:solidFill>
                <a:latin typeface="Segeo UI"/>
              </a:rPr>
              <a:t>:</a:t>
            </a:r>
          </a:p>
          <a:p>
            <a:pPr lvl="0" algn="ctr" defTabSz="300613"/>
            <a:endParaRPr kumimoji="0" lang="ru-RU"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Правила определения затрат на осуществление функций технического заказчика, в том числе правила расчета затрат на оплату труда, на материальные и прочие расходы, на амортизацию основных средств и нематериальных активов, на налоги, сборы, иные обязательные отчисления и платежи</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Нормативы численности работников службы технического заказчика в зависимости от сметной стоимости строительства объекта</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Рекомендуемый перечень функций технического заказчика, используемый при расчете затрат </a:t>
            </a:r>
            <a:r>
              <a:rPr lang="ru-RU" kern="0" dirty="0" smtClean="0">
                <a:solidFill>
                  <a:prstClr val="black"/>
                </a:solidFill>
                <a:latin typeface="Segeo UI"/>
              </a:rPr>
              <a:t>                            на </a:t>
            </a:r>
            <a:r>
              <a:rPr lang="ru-RU" kern="0" dirty="0">
                <a:solidFill>
                  <a:prstClr val="black"/>
                </a:solidFill>
                <a:latin typeface="Segeo UI"/>
              </a:rPr>
              <a:t>осуществление функций технического заказчика.</a:t>
            </a: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14</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2329679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857280"/>
            <a:ext cx="12027876" cy="1077218"/>
          </a:xfrm>
          <a:prstGeom prst="rect">
            <a:avLst/>
          </a:prstGeom>
        </p:spPr>
        <p:txBody>
          <a:bodyPr wrap="square">
            <a:spAutoFit/>
          </a:bodyPr>
          <a:lstStyle/>
          <a:p>
            <a:pPr lvl="0" algn="ctr" defTabSz="300613"/>
            <a:r>
              <a:rPr lang="ru-RU" b="1" kern="0" dirty="0">
                <a:solidFill>
                  <a:prstClr val="black"/>
                </a:solidFill>
                <a:latin typeface="Segeo UI"/>
              </a:rPr>
              <a:t>Методика определения затрат на осуществление </a:t>
            </a:r>
            <a:r>
              <a:rPr lang="ru-RU" b="1" kern="0" dirty="0" smtClean="0">
                <a:solidFill>
                  <a:prstClr val="black"/>
                </a:solidFill>
                <a:latin typeface="Segeo UI"/>
              </a:rPr>
              <a:t>функций технического </a:t>
            </a:r>
            <a:r>
              <a:rPr lang="ru-RU" b="1" kern="0" dirty="0">
                <a:solidFill>
                  <a:prstClr val="black"/>
                </a:solidFill>
                <a:latin typeface="Segeo UI"/>
              </a:rPr>
              <a:t>заказчика</a:t>
            </a:r>
          </a:p>
          <a:p>
            <a:pPr lvl="0" algn="ctr" defTabSz="300613"/>
            <a:r>
              <a:rPr lang="ru-RU" sz="1400" b="1" kern="0" dirty="0">
                <a:solidFill>
                  <a:prstClr val="black"/>
                </a:solidFill>
                <a:latin typeface="Segeo UI"/>
              </a:rPr>
              <a:t>(Утверждена приказом Минстроя России от 2 июня 2020 г. № 297/пр. </a:t>
            </a:r>
            <a:endParaRPr lang="ru-RU" sz="1400" b="1" kern="0" dirty="0" smtClean="0">
              <a:solidFill>
                <a:prstClr val="black"/>
              </a:solidFill>
              <a:latin typeface="Segeo UI"/>
            </a:endParaRPr>
          </a:p>
          <a:p>
            <a:pPr lvl="0" algn="ctr" defTabSz="300613"/>
            <a:r>
              <a:rPr lang="ru-RU" sz="1400" b="1" kern="0" dirty="0" smtClean="0">
                <a:solidFill>
                  <a:prstClr val="black"/>
                </a:solidFill>
                <a:latin typeface="Segeo UI"/>
              </a:rPr>
              <a:t>Приказ </a:t>
            </a:r>
            <a:r>
              <a:rPr lang="ru-RU" sz="1400" b="1" kern="0" dirty="0">
                <a:solidFill>
                  <a:prstClr val="black"/>
                </a:solidFill>
                <a:latin typeface="Segeo UI"/>
              </a:rPr>
              <a:t>зарегистрирован Минюстом России </a:t>
            </a:r>
            <a:r>
              <a:rPr lang="ru-RU" sz="1400" b="1" kern="0" dirty="0" smtClean="0">
                <a:solidFill>
                  <a:prstClr val="black"/>
                </a:solidFill>
                <a:latin typeface="Segeo UI"/>
              </a:rPr>
              <a:t>16 </a:t>
            </a:r>
            <a:r>
              <a:rPr lang="ru-RU" sz="1400" b="1" kern="0" dirty="0">
                <a:solidFill>
                  <a:prstClr val="black"/>
                </a:solidFill>
                <a:latin typeface="Segeo UI"/>
              </a:rPr>
              <a:t>июля 2020 г. за № 58980)</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353961" y="1758390"/>
            <a:ext cx="11624177" cy="487914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ndParaRPr>
          </a:p>
          <a:p>
            <a:pPr lvl="0" algn="ctr" defTabSz="300613"/>
            <a:endParaRPr lang="ru-RU" sz="1600" b="1" i="1" u="sng" kern="0" dirty="0" smtClean="0">
              <a:solidFill>
                <a:prstClr val="black"/>
              </a:solidFill>
              <a:latin typeface="Segeo UI"/>
            </a:endParaRPr>
          </a:p>
          <a:p>
            <a:pPr lvl="0" algn="ctr" defTabSz="300613"/>
            <a:endParaRPr lang="ru-RU" sz="700" b="1" i="1" u="sng" kern="0" dirty="0" smtClean="0">
              <a:solidFill>
                <a:prstClr val="black"/>
              </a:solidFill>
              <a:latin typeface="Segeo UI"/>
            </a:endParaRPr>
          </a:p>
          <a:p>
            <a:pPr lvl="0" algn="ctr" defTabSz="300613"/>
            <a:r>
              <a:rPr lang="ru-RU" sz="1400" b="1" i="1" u="sng" kern="0" dirty="0" smtClean="0">
                <a:solidFill>
                  <a:prstClr val="black"/>
                </a:solidFill>
                <a:latin typeface="Segeo UI"/>
              </a:rPr>
              <a:t>Новеллы</a:t>
            </a:r>
            <a:r>
              <a:rPr lang="ru-RU" sz="1400" b="1" i="1" u="sng" kern="0" dirty="0">
                <a:solidFill>
                  <a:prstClr val="black"/>
                </a:solidFill>
                <a:latin typeface="Segeo UI"/>
              </a:rPr>
              <a:t>:</a:t>
            </a:r>
          </a:p>
          <a:p>
            <a:pPr lvl="0" algn="ctr" defTabSz="300613"/>
            <a:endParaRPr kumimoji="0" lang="ru-RU" sz="800" b="0" i="0" u="none" strike="noStrike" kern="0" cap="none" spc="0" normalizeH="0" baseline="0" noProof="0" dirty="0" smtClean="0">
              <a:ln>
                <a:noFill/>
              </a:ln>
              <a:solidFill>
                <a:prstClr val="black"/>
              </a:solidFill>
              <a:effectLst/>
              <a:uLnTx/>
              <a:uFillTx/>
              <a:latin typeface="Segeo UI"/>
            </a:endParaRPr>
          </a:p>
          <a:p>
            <a:pPr lvl="0" algn="just" defTabSz="300613"/>
            <a:r>
              <a:rPr lang="ru-RU" sz="1400" kern="0" dirty="0" smtClean="0">
                <a:solidFill>
                  <a:prstClr val="black"/>
                </a:solidFill>
                <a:latin typeface="Segeo UI"/>
              </a:rPr>
              <a:t>Актуализация </a:t>
            </a:r>
            <a:r>
              <a:rPr lang="ru-RU" sz="1400" kern="0" dirty="0">
                <a:solidFill>
                  <a:prstClr val="black"/>
                </a:solidFill>
                <a:latin typeface="Segeo UI"/>
              </a:rPr>
              <a:t>Методического пособия по расчету затрат на службу заказчика-застройщика (МДС 81-7.2000), </a:t>
            </a:r>
            <a:r>
              <a:rPr lang="ru-RU" sz="1400" kern="0" dirty="0" smtClean="0">
                <a:solidFill>
                  <a:prstClr val="black"/>
                </a:solidFill>
                <a:latin typeface="Segeo UI"/>
              </a:rPr>
              <a:t>рекомендованного                   </a:t>
            </a:r>
            <a:r>
              <a:rPr lang="ru-RU" sz="1400" kern="0" dirty="0">
                <a:solidFill>
                  <a:prstClr val="black"/>
                </a:solidFill>
                <a:latin typeface="Segeo UI"/>
              </a:rPr>
              <a:t>к применению письмом Минстроя России от 13 декабря 1995 г. № ВБ-29/12-347, а именно</a:t>
            </a:r>
            <a:r>
              <a:rPr lang="ru-RU" sz="1400" kern="0" dirty="0" smtClean="0">
                <a:solidFill>
                  <a:prstClr val="black"/>
                </a:solidFill>
                <a:latin typeface="Segeo UI"/>
              </a:rPr>
              <a:t>:</a:t>
            </a:r>
          </a:p>
          <a:p>
            <a:pPr lvl="0" algn="just" defTabSz="300613"/>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Определение затрат на осуществление функций технического заказчика расчетом с учетом численности работников технического заказчика в целях включения в графы 7 и 8 главы 10 «Содержание службы заказчика. Строительный контроль» сводного сметного расчета стоимости строительства (ССРСС) в уровне цен, сложившемся ко времени составления сметной документации </a:t>
            </a:r>
            <a:r>
              <a:rPr lang="ru-RU" sz="1400" kern="0" dirty="0" smtClean="0">
                <a:solidFill>
                  <a:prstClr val="black"/>
                </a:solidFill>
                <a:latin typeface="Segeo UI"/>
              </a:rPr>
              <a:t>                               на </a:t>
            </a:r>
            <a:r>
              <a:rPr lang="ru-RU" sz="1400" kern="0" dirty="0">
                <a:solidFill>
                  <a:prstClr val="black"/>
                </a:solidFill>
                <a:latin typeface="Segeo UI"/>
              </a:rPr>
              <a:t>строительство объекта капитального строительства в составе проектной документации, без учета НДС</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Установлено, что определение затрат на осуществление функций технического заказчика определяются без учета затрат </a:t>
            </a:r>
            <a:r>
              <a:rPr lang="ru-RU" sz="1400" kern="0" dirty="0" smtClean="0">
                <a:solidFill>
                  <a:prstClr val="black"/>
                </a:solidFill>
                <a:latin typeface="Segeo UI"/>
              </a:rPr>
              <a:t>                                     на </a:t>
            </a:r>
            <a:r>
              <a:rPr lang="ru-RU" sz="1400" kern="0" dirty="0">
                <a:solidFill>
                  <a:prstClr val="black"/>
                </a:solidFill>
                <a:latin typeface="Segeo UI"/>
              </a:rPr>
              <a:t>осуществление функций строительного контроля определяемых в соответствии с постановлением Правительства Российской Федерации от 21 июня 2010 г. № 468</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Определение расходов на оплату труда работников технического заказчик по расчету в соответствии с численностью работников технического заказчика и размером средней заработной платы работников технического заказчика согласно штатному </a:t>
            </a:r>
            <a:r>
              <a:rPr lang="ru-RU" sz="1400" kern="0" dirty="0" smtClean="0">
                <a:solidFill>
                  <a:prstClr val="black"/>
                </a:solidFill>
                <a:latin typeface="Segeo UI"/>
              </a:rPr>
              <a:t>расписанию;</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Дополнительный </a:t>
            </a:r>
            <a:r>
              <a:rPr lang="ru-RU" sz="1400" kern="0" dirty="0">
                <a:solidFill>
                  <a:prstClr val="black"/>
                </a:solidFill>
                <a:latin typeface="Segeo UI"/>
              </a:rPr>
              <a:t>учет в ССРСС средств на осуществление функций строительного контроля в размерах, установленных Постановлением № 468, и их использование техническим заказчиком в случае осуществления им функций строительного контроля. При этом средства на оплату труда работников, выполняющих функции по осуществлению строительного контроля, определяются </a:t>
            </a:r>
            <a:r>
              <a:rPr lang="ru-RU" sz="1400" kern="0" dirty="0" smtClean="0">
                <a:solidFill>
                  <a:prstClr val="black"/>
                </a:solidFill>
                <a:latin typeface="Segeo UI"/>
              </a:rPr>
              <a:t>                   в </a:t>
            </a:r>
            <a:r>
              <a:rPr lang="ru-RU" sz="1400" kern="0" dirty="0">
                <a:solidFill>
                  <a:prstClr val="black"/>
                </a:solidFill>
                <a:latin typeface="Segeo UI"/>
              </a:rPr>
              <a:t>соответствии с Трудовым кодексом Российской Федерации в пределах лимита средств, предусмотренных в ССРСС на проведение строительного контроля.</a:t>
            </a:r>
          </a:p>
          <a:p>
            <a:pPr marL="285750" lvl="0" indent="-285750" algn="just" defTabSz="300613">
              <a:buFont typeface="Wingdings" panose="05000000000000000000" pitchFamily="2" charset="2"/>
              <a:buChar char="Ø"/>
            </a:pPr>
            <a:endParaRPr lang="ru-RU"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15</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4057825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62047"/>
            <a:ext cx="12027876" cy="1200329"/>
          </a:xfrm>
          <a:prstGeom prst="rect">
            <a:avLst/>
          </a:prstGeom>
        </p:spPr>
        <p:txBody>
          <a:bodyPr wrap="square">
            <a:spAutoFit/>
          </a:bodyPr>
          <a:lstStyle/>
          <a:p>
            <a:pPr lvl="0" algn="ctr" defTabSz="300613"/>
            <a:r>
              <a:rPr lang="ru-RU" sz="2000" b="1" kern="0" dirty="0">
                <a:solidFill>
                  <a:prstClr val="black"/>
                </a:solidFill>
                <a:latin typeface="Segeo UI"/>
              </a:rPr>
              <a:t>Методика определения затрат, связанных с осуществлением </a:t>
            </a:r>
          </a:p>
          <a:p>
            <a:pPr lvl="0" algn="ctr" defTabSz="300613"/>
            <a:r>
              <a:rPr lang="ru-RU" sz="2000" b="1" kern="0" dirty="0">
                <a:solidFill>
                  <a:prstClr val="black"/>
                </a:solidFill>
                <a:latin typeface="Segeo UI"/>
              </a:rPr>
              <a:t>строительно-монтажных работ вахтовым методом</a:t>
            </a:r>
          </a:p>
          <a:p>
            <a:pPr lvl="0" algn="ctr" defTabSz="300613"/>
            <a:r>
              <a:rPr lang="ru-RU" sz="1600" b="1" kern="0" dirty="0">
                <a:solidFill>
                  <a:prstClr val="black"/>
                </a:solidFill>
                <a:latin typeface="Segeo UI"/>
              </a:rPr>
              <a:t>(Утверждена приказом Минстроя России от 15 июня 2020 г. № 318/пр.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Приказ </a:t>
            </a:r>
            <a:r>
              <a:rPr lang="ru-RU" sz="1600" b="1" kern="0" dirty="0">
                <a:solidFill>
                  <a:prstClr val="black"/>
                </a:solidFill>
                <a:latin typeface="Segeo UI"/>
              </a:rPr>
              <a:t>зарегистрирован Минюстом России 14 сентября 2020 г. за № </a:t>
            </a:r>
            <a:r>
              <a:rPr lang="ru-RU" sz="1600" b="1" kern="0" dirty="0" smtClean="0">
                <a:solidFill>
                  <a:prstClr val="black"/>
                </a:solidFill>
                <a:latin typeface="Segeo UI"/>
              </a:rPr>
              <a:t>59837)</a:t>
            </a:r>
            <a:endParaRPr kumimoji="0" lang="ru-RU" sz="1600" b="1" i="0" u="none" strike="noStrike" kern="0" cap="none" spc="0" normalizeH="0" baseline="0" noProof="0" dirty="0">
              <a:ln>
                <a:noFill/>
              </a:ln>
              <a:solidFill>
                <a:prstClr val="black"/>
              </a:solidFill>
              <a:effectLst/>
              <a:uLnTx/>
              <a:uFillTx/>
              <a:latin typeface="Segeo UI"/>
            </a:endParaRPr>
          </a:p>
        </p:txBody>
      </p:sp>
      <p:sp>
        <p:nvSpPr>
          <p:cNvPr id="11" name="Загнутый угол 10"/>
          <p:cNvSpPr/>
          <p:nvPr/>
        </p:nvSpPr>
        <p:spPr>
          <a:xfrm>
            <a:off x="351253" y="2327432"/>
            <a:ext cx="11626885" cy="429899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1" i="1" u="sng" strike="noStrike" kern="0" cap="none" spc="0" normalizeH="0" baseline="0" noProof="0" dirty="0" smtClean="0">
              <a:ln>
                <a:noFill/>
              </a:ln>
              <a:solidFill>
                <a:prstClr val="black"/>
              </a:solidFill>
              <a:effectLst/>
              <a:uLnTx/>
              <a:uFillTx/>
              <a:latin typeface="Segeo UI"/>
            </a:endParaRPr>
          </a:p>
          <a:p>
            <a:pPr lvl="0" algn="ctr" defTabSz="300613"/>
            <a:r>
              <a:rPr lang="ru-RU" b="1" i="1" u="sng" kern="0" dirty="0" smtClean="0">
                <a:solidFill>
                  <a:prstClr val="black"/>
                </a:solidFill>
                <a:latin typeface="Segeo UI"/>
              </a:rPr>
              <a:t>Определяет:</a:t>
            </a:r>
          </a:p>
          <a:p>
            <a:pPr lvl="0" algn="ctr" defTabSz="300613"/>
            <a:endParaRPr lang="ru-RU" sz="1000" b="1" i="1" u="sng" kern="0" dirty="0" smtClean="0">
              <a:solidFill>
                <a:prstClr val="black"/>
              </a:solidFill>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Порядок </a:t>
            </a:r>
            <a:r>
              <a:rPr lang="ru-RU" kern="0" dirty="0">
                <a:solidFill>
                  <a:prstClr val="black"/>
                </a:solidFill>
                <a:latin typeface="Segeo UI"/>
              </a:rPr>
              <a:t>подтверждения целесообразности вахтового метода производства работ</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расчета затрат на устройство вахтовых поселков и их демонтаж по окончании строительства</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расчет затрат на содержание и эксплуатацию вахтового поселка</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расчета затрат на перевозку вахтовых работников</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учета дополнительных затрат на оплату труда при вахтовом методе производства работ</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расчета затрат на передислокацию машин и механизмов при вахтовом методе производства работ</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учета в сметной документации затрат, связанных с выполнением  работ вахтовым методом. </a:t>
            </a:r>
          </a:p>
          <a:p>
            <a:pPr lvl="0" algn="just" defTabSz="300613"/>
            <a:endParaRPr lang="ru-RU"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16</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2115661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350" y="996991"/>
            <a:ext cx="12027876" cy="1261884"/>
          </a:xfrm>
          <a:prstGeom prst="rect">
            <a:avLst/>
          </a:prstGeom>
        </p:spPr>
        <p:txBody>
          <a:bodyPr wrap="square">
            <a:spAutoFit/>
          </a:bodyPr>
          <a:lstStyle/>
          <a:p>
            <a:pPr lvl="0" algn="ctr" defTabSz="300613"/>
            <a:r>
              <a:rPr lang="ru-RU" sz="1600" b="1" kern="0" dirty="0">
                <a:solidFill>
                  <a:prstClr val="black"/>
                </a:solidFill>
                <a:latin typeface="Segeo UI"/>
              </a:rPr>
              <a:t>Методика определения затрат, связанных с осуществлением </a:t>
            </a:r>
          </a:p>
          <a:p>
            <a:pPr lvl="0" algn="ctr" defTabSz="300613"/>
            <a:r>
              <a:rPr lang="ru-RU" sz="1600" b="1" kern="0" dirty="0">
                <a:solidFill>
                  <a:prstClr val="black"/>
                </a:solidFill>
                <a:latin typeface="Segeo UI"/>
              </a:rPr>
              <a:t>строительно-монтажных работ вахтовым методом</a:t>
            </a:r>
          </a:p>
          <a:p>
            <a:pPr lvl="0" algn="ctr" defTabSz="300613"/>
            <a:r>
              <a:rPr lang="ru-RU" sz="1400" b="1" kern="0" dirty="0">
                <a:solidFill>
                  <a:prstClr val="black"/>
                </a:solidFill>
                <a:latin typeface="Segeo UI"/>
              </a:rPr>
              <a:t>(Утверждена приказом Минстроя России от 15 июня 2020 г. № 318/пр. Приказ зарегистрирован Минюстом России 14 сентября 2020 г. за № 59837)</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309715" y="2027115"/>
            <a:ext cx="11708113" cy="474181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r>
              <a:rPr lang="ru-RU" sz="1600" b="1" i="1" u="sng" kern="0" dirty="0" smtClean="0">
                <a:solidFill>
                  <a:prstClr val="black"/>
                </a:solidFill>
                <a:latin typeface="Segeo UI"/>
              </a:rPr>
              <a:t>Новеллы:</a:t>
            </a:r>
          </a:p>
          <a:p>
            <a:pPr lvl="0" algn="ctr" defTabSz="300613"/>
            <a:endParaRPr kumimoji="0" lang="ru-RU" sz="800" b="0" i="0" u="none" strike="noStrike" kern="0" cap="none" spc="0" normalizeH="0" baseline="0" noProof="0" dirty="0" smtClean="0">
              <a:ln>
                <a:noFill/>
              </a:ln>
              <a:solidFill>
                <a:prstClr val="black"/>
              </a:solidFill>
              <a:effectLst/>
              <a:uLnTx/>
              <a:uFillTx/>
              <a:latin typeface="Segeo UI"/>
            </a:endParaRPr>
          </a:p>
          <a:p>
            <a:pPr lvl="0" algn="just" defTabSz="300613"/>
            <a:r>
              <a:rPr lang="ru-RU" sz="1400" kern="0" dirty="0" smtClean="0">
                <a:solidFill>
                  <a:prstClr val="black"/>
                </a:solidFill>
                <a:latin typeface="Segeo UI"/>
              </a:rPr>
              <a:t>Актуализация Методических рекомендаций для определения затрат, связанных с осуществлением строительно-монтажных работ вахтовым методом, принятых и введенных в действие письмом </a:t>
            </a:r>
            <a:r>
              <a:rPr lang="ru-RU" sz="1400" kern="0" dirty="0" err="1" smtClean="0">
                <a:solidFill>
                  <a:prstClr val="black"/>
                </a:solidFill>
                <a:latin typeface="Segeo UI"/>
              </a:rPr>
              <a:t>Росстроя</a:t>
            </a:r>
            <a:r>
              <a:rPr lang="ru-RU" sz="1400" kern="0" dirty="0" smtClean="0">
                <a:solidFill>
                  <a:prstClr val="black"/>
                </a:solidFill>
                <a:latin typeface="Segeo UI"/>
              </a:rPr>
              <a:t> от 4 апреля 2007 г. № СК-1320/02, в том числе:</a:t>
            </a:r>
          </a:p>
          <a:p>
            <a:pPr lvl="0" algn="just" defTabSz="300613"/>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Исключение положений, касающихся взаиморасчетов между заказчиком и подрядными организациями;</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Уточнение перечня затрат, связанных с осуществлением строительно-монтажных работ вахтовым методом;</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Включение положений, регламентирующих отнесение расходов на устройство вахтовых поселков в соответствующие главы сводного сметного расчета стоимости строительства объектов капитального строительства;</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Установление порядка учета в сметной документации дополнительных затрат, связанных с оплатой труда вахтовых работников: надбавок за вахтовый метод работы (ранее учитывалась в фонде оплаты труда), оплаты за фактические дни нахождения в пути                        от пункта сбора до места выполнения работы и обратно, оплаты дней </a:t>
            </a:r>
            <a:r>
              <a:rPr lang="ru-RU" sz="1400" kern="0" dirty="0" err="1" smtClean="0">
                <a:solidFill>
                  <a:prstClr val="black"/>
                </a:solidFill>
                <a:latin typeface="Segeo UI"/>
              </a:rPr>
              <a:t>междувахтового</a:t>
            </a:r>
            <a:r>
              <a:rPr lang="ru-RU" sz="1400" kern="0" dirty="0" smtClean="0">
                <a:solidFill>
                  <a:prstClr val="black"/>
                </a:solidFill>
                <a:latin typeface="Segeo UI"/>
              </a:rPr>
              <a:t> отдыха;</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Включение положений, регламентирующих порядок учета отдельных видов затрат: на доставку вахтовых работников от вахтового поселка до объекта строительства и обратно, включая доставку на территорию вахтового поселка в течение рабочего дня на перерыв для отдыха и питания и обратно, дополнительных затрат, связанных с содержанием санитарно-бытовых помещений объектов питания и медицинского обслуживания сверх затрат, учтенных нормативами накладных расходов в строительстве;</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Включение положений, предусматривающих применение рекомендуемых показателей скорости движения автотранспортных </a:t>
            </a:r>
          </a:p>
          <a:p>
            <a:pPr lvl="0" algn="just" defTabSz="300613"/>
            <a:r>
              <a:rPr lang="ru-RU" sz="1400" kern="0" dirty="0">
                <a:solidFill>
                  <a:prstClr val="black"/>
                </a:solidFill>
                <a:latin typeface="Segeo UI"/>
              </a:rPr>
              <a:t>	</a:t>
            </a:r>
            <a:r>
              <a:rPr lang="ru-RU" sz="1400" kern="0" dirty="0" smtClean="0">
                <a:solidFill>
                  <a:prstClr val="black"/>
                </a:solidFill>
                <a:latin typeface="Segeo UI"/>
              </a:rPr>
              <a:t>средств при перевозке вахтовых работников в зависимости от качества дорожного покрытия;</a:t>
            </a:r>
          </a:p>
          <a:p>
            <a:pPr marL="285750" lvl="0" indent="-285750" algn="just" defTabSz="300613">
              <a:buFont typeface="Wingdings" panose="05000000000000000000" pitchFamily="2" charset="2"/>
              <a:buChar char="Ø"/>
            </a:pPr>
            <a:endParaRPr lang="ru-RU" sz="8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Включение </a:t>
            </a:r>
            <a:r>
              <a:rPr lang="ru-RU" sz="1400" kern="0" dirty="0">
                <a:solidFill>
                  <a:prstClr val="black"/>
                </a:solidFill>
                <a:latin typeface="Segeo UI"/>
              </a:rPr>
              <a:t>примеров расчета затрат, связанных с осуществлением строительно-монтажных работ вахтовым методом</a:t>
            </a:r>
            <a:r>
              <a:rPr lang="ru-RU" sz="1500" kern="0" dirty="0">
                <a:solidFill>
                  <a:prstClr val="black"/>
                </a:solidFill>
                <a:latin typeface="Segeo UI"/>
              </a:rPr>
              <a:t>.</a:t>
            </a:r>
          </a:p>
          <a:p>
            <a:pPr lvl="0" algn="just" defTabSz="300613"/>
            <a:endParaRPr lang="ru-RU" sz="1400" kern="0" dirty="0">
              <a:solidFill>
                <a:prstClr val="black"/>
              </a:solidFill>
              <a:latin typeface="Segeo UI"/>
            </a:endParaRPr>
          </a:p>
          <a:p>
            <a:pPr marL="285750" lvl="0" indent="-285750" algn="just" defTabSz="300613">
              <a:buFont typeface="Wingdings" panose="05000000000000000000" pitchFamily="2" charset="2"/>
              <a:buChar char="Ø"/>
            </a:pPr>
            <a:endParaRPr lang="ru-RU"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17</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12495688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608" y="919033"/>
            <a:ext cx="12027876" cy="1323439"/>
          </a:xfrm>
          <a:prstGeom prst="rect">
            <a:avLst/>
          </a:prstGeom>
        </p:spPr>
        <p:txBody>
          <a:bodyPr wrap="square">
            <a:spAutoFit/>
          </a:bodyPr>
          <a:lstStyle/>
          <a:p>
            <a:pPr lvl="0" algn="ctr" defTabSz="300613"/>
            <a:r>
              <a:rPr lang="ru-RU" b="1" kern="0" dirty="0">
                <a:solidFill>
                  <a:prstClr val="black"/>
                </a:solidFill>
                <a:latin typeface="Segeo UI"/>
              </a:rPr>
              <a:t>Методика определения затрат на строительство временных зданий и сооружений, включаемых в сводный сметный расчет стоимости строительства объектов капитального строительства</a:t>
            </a:r>
          </a:p>
          <a:p>
            <a:pPr lvl="0" algn="ctr" defTabSz="300613"/>
            <a:r>
              <a:rPr lang="ru-RU" sz="1400" b="1" kern="0" dirty="0">
                <a:solidFill>
                  <a:prstClr val="black"/>
                </a:solidFill>
                <a:latin typeface="Segeo UI"/>
              </a:rPr>
              <a:t>(Утверждена приказом Минстроя России от 19 июня 2020 г. № 332/пр. </a:t>
            </a:r>
            <a:endParaRPr lang="ru-RU" sz="1400" b="1" kern="0" dirty="0" smtClean="0">
              <a:solidFill>
                <a:prstClr val="black"/>
              </a:solidFill>
              <a:latin typeface="Segeo UI"/>
            </a:endParaRPr>
          </a:p>
          <a:p>
            <a:pPr lvl="0" algn="ctr" defTabSz="300613"/>
            <a:r>
              <a:rPr lang="ru-RU" sz="1400" b="1" kern="0" dirty="0" smtClean="0">
                <a:solidFill>
                  <a:prstClr val="black"/>
                </a:solidFill>
                <a:latin typeface="Segeo UI"/>
              </a:rPr>
              <a:t>Приказ </a:t>
            </a:r>
            <a:r>
              <a:rPr lang="ru-RU" sz="1400" b="1" kern="0" dirty="0">
                <a:solidFill>
                  <a:prstClr val="black"/>
                </a:solidFill>
                <a:latin typeface="Segeo UI"/>
              </a:rPr>
              <a:t>зарегистрирован Минюстом России 29 октября 2020 г. за № 60665)</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400406" y="2108207"/>
            <a:ext cx="5136731" cy="458651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1" i="1" u="sng" strike="noStrike" kern="0" cap="none" spc="0" normalizeH="0" baseline="0" noProof="0" dirty="0" smtClean="0">
              <a:ln>
                <a:noFill/>
              </a:ln>
              <a:solidFill>
                <a:prstClr val="black"/>
              </a:solidFill>
              <a:effectLst/>
              <a:uLnTx/>
              <a:uFillTx/>
              <a:latin typeface="Segeo UI"/>
            </a:endParaRPr>
          </a:p>
          <a:p>
            <a:pPr lvl="0" algn="ctr" defTabSz="300613"/>
            <a:r>
              <a:rPr lang="ru-RU" sz="1600" b="1" i="1" u="sng" kern="0" dirty="0" smtClean="0">
                <a:solidFill>
                  <a:prstClr val="black"/>
                </a:solidFill>
                <a:latin typeface="Segeo UI"/>
              </a:rPr>
              <a:t>Определяет</a:t>
            </a:r>
            <a:r>
              <a:rPr lang="ru-RU" sz="1600" b="1" i="1" u="sng" kern="0" dirty="0">
                <a:solidFill>
                  <a:prstClr val="black"/>
                </a:solidFill>
                <a:latin typeface="Segeo UI"/>
              </a:rPr>
              <a:t>:</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6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Нормативы затрат на строительство титульных временных зданий и сооружений, используемые </a:t>
            </a:r>
            <a:r>
              <a:rPr lang="ru-RU" sz="1600" kern="0" dirty="0" smtClean="0">
                <a:solidFill>
                  <a:prstClr val="black"/>
                </a:solidFill>
                <a:latin typeface="Segeo UI"/>
              </a:rPr>
              <a:t>при </a:t>
            </a:r>
            <a:r>
              <a:rPr lang="ru-RU" sz="1600" kern="0" dirty="0">
                <a:solidFill>
                  <a:prstClr val="black"/>
                </a:solidFill>
                <a:latin typeface="Segeo UI"/>
              </a:rPr>
              <a:t>определении сметной стоимости строительства объектов капитального строительства</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Нормативы затрат на строительство титульных временных зданий и сооружений, используемые при определении сметной стоимости капитального ремонта объектов жилищного, социально-культурного, коммунально-бытового назначения, коммунальной инфраструктуры</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0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Затраты на устройство и ликвидацию временных зданий и сооружений</a:t>
            </a:r>
            <a:r>
              <a:rPr lang="ru-RU" sz="1600" kern="0" dirty="0" smtClean="0">
                <a:solidFill>
                  <a:prstClr val="black"/>
                </a:solidFill>
                <a:latin typeface="Segeo UI"/>
              </a:rPr>
              <a:t>.</a:t>
            </a:r>
            <a:endParaRPr lang="ru-RU" sz="1600"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18</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8" name="Загнутый угол 7"/>
          <p:cNvSpPr/>
          <p:nvPr/>
        </p:nvSpPr>
        <p:spPr>
          <a:xfrm>
            <a:off x="5747657" y="2108207"/>
            <a:ext cx="6082514" cy="458651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sz="1600" b="1" i="1" u="sng" kern="0" dirty="0" smtClean="0">
                <a:solidFill>
                  <a:prstClr val="black"/>
                </a:solidFill>
                <a:latin typeface="Segeo UI"/>
              </a:rPr>
              <a:t>Новеллы:</a:t>
            </a:r>
          </a:p>
          <a:p>
            <a:pPr lvl="0" algn="ctr" defTabSz="300613"/>
            <a:endParaRPr kumimoji="0" lang="ru-RU" sz="16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Установление единого порядка определения размера средств на устройство (обустройство, приспособление, монтаж, сборку) и ликвидацию (разборку, демонтаж) титульных временных зданий и </a:t>
            </a:r>
            <a:r>
              <a:rPr lang="ru-RU" sz="1600" kern="0" dirty="0" smtClean="0">
                <a:solidFill>
                  <a:prstClr val="black"/>
                </a:solidFill>
                <a:latin typeface="Segeo UI"/>
              </a:rPr>
              <a:t>сооружений                                  при </a:t>
            </a:r>
            <a:r>
              <a:rPr lang="ru-RU" sz="1600" kern="0" dirty="0">
                <a:solidFill>
                  <a:prstClr val="black"/>
                </a:solidFill>
                <a:latin typeface="Segeo UI"/>
              </a:rPr>
              <a:t>подготовке сметной документации на строительство объектов капитального строительства в составе проектной документации</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Объединение положений Сборников сметных норм затрат на строительство временных зданий и сооружений</a:t>
            </a:r>
            <a:r>
              <a:rPr lang="ru-RU" sz="1600" kern="0" dirty="0" smtClean="0">
                <a:solidFill>
                  <a:prstClr val="black"/>
                </a:solidFill>
                <a:latin typeface="Segeo UI"/>
              </a:rPr>
              <a:t>,                      </a:t>
            </a:r>
            <a:r>
              <a:rPr lang="ru-RU" sz="1600" kern="0" dirty="0">
                <a:solidFill>
                  <a:prstClr val="black"/>
                </a:solidFill>
                <a:latin typeface="Segeo UI"/>
              </a:rPr>
              <a:t>а также при производстве ремонтно-строительных работ (ГСН 81-05-01-2001 и </a:t>
            </a:r>
            <a:r>
              <a:rPr lang="ru-RU" sz="1600" kern="0" dirty="0" err="1">
                <a:solidFill>
                  <a:prstClr val="black"/>
                </a:solidFill>
                <a:latin typeface="Segeo UI"/>
              </a:rPr>
              <a:t>ГСНр</a:t>
            </a:r>
            <a:r>
              <a:rPr lang="ru-RU" sz="1600" kern="0" dirty="0">
                <a:solidFill>
                  <a:prstClr val="black"/>
                </a:solidFill>
                <a:latin typeface="Segeo UI"/>
              </a:rPr>
              <a:t> 81-05-01-2001), утвержденных постановлениями Госстроя России от 7 мая 2001 г. </a:t>
            </a:r>
            <a:r>
              <a:rPr lang="ru-RU" sz="1600" kern="0" dirty="0" smtClean="0">
                <a:solidFill>
                  <a:prstClr val="black"/>
                </a:solidFill>
                <a:latin typeface="Segeo UI"/>
              </a:rPr>
              <a:t>№ 45 </a:t>
            </a:r>
            <a:r>
              <a:rPr lang="ru-RU" sz="1600" kern="0" dirty="0">
                <a:solidFill>
                  <a:prstClr val="black"/>
                </a:solidFill>
                <a:latin typeface="Segeo UI"/>
              </a:rPr>
              <a:t/>
            </a:r>
            <a:br>
              <a:rPr lang="ru-RU" sz="1600" kern="0" dirty="0">
                <a:solidFill>
                  <a:prstClr val="black"/>
                </a:solidFill>
                <a:latin typeface="Segeo UI"/>
              </a:rPr>
            </a:br>
            <a:r>
              <a:rPr lang="ru-RU" sz="1600" kern="0" dirty="0">
                <a:solidFill>
                  <a:prstClr val="black"/>
                </a:solidFill>
                <a:latin typeface="Segeo UI"/>
              </a:rPr>
              <a:t>и № 46; </a:t>
            </a:r>
            <a:endParaRPr lang="ru-RU" sz="1600" kern="0" dirty="0" smtClean="0">
              <a:solidFill>
                <a:prstClr val="black"/>
              </a:solidFill>
              <a:latin typeface="Segeo UI"/>
            </a:endParaRPr>
          </a:p>
        </p:txBody>
      </p:sp>
      <p:sp>
        <p:nvSpPr>
          <p:cNvPr id="9"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1447234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rPr>
              <a:t>19</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Загнутый угол 5"/>
          <p:cNvSpPr/>
          <p:nvPr/>
        </p:nvSpPr>
        <p:spPr>
          <a:xfrm>
            <a:off x="493077" y="1532041"/>
            <a:ext cx="11347862" cy="5088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000"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000" b="1" i="1" u="sng" strike="noStrike" kern="0" cap="none" spc="0" normalizeH="0" baseline="0" noProof="0" dirty="0" smtClean="0">
              <a:ln>
                <a:noFill/>
              </a:ln>
              <a:solidFill>
                <a:prstClr val="black"/>
              </a:solidFill>
              <a:effectLst/>
              <a:uLnTx/>
              <a:uFillTx/>
              <a:latin typeface="Segeo UI"/>
            </a:endParaRPr>
          </a:p>
          <a:p>
            <a:pPr lvl="0" algn="ctr" defTabSz="300613"/>
            <a:r>
              <a:rPr lang="ru-RU" b="1" i="1" u="sng" kern="0" dirty="0" smtClean="0">
                <a:solidFill>
                  <a:prstClr val="black"/>
                </a:solidFill>
                <a:latin typeface="Segeo UI"/>
              </a:rPr>
              <a:t>Новеллы:</a:t>
            </a:r>
          </a:p>
          <a:p>
            <a:pPr lvl="0" algn="ctr" defTabSz="300613"/>
            <a:endParaRPr kumimoji="0" lang="ru-RU" sz="900" b="0" i="0" u="none" strike="noStrike" kern="0" cap="none" spc="0" normalizeH="0" baseline="0" noProof="0" dirty="0" smtClean="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Исключение положений, касающихся взаиморасчетов между заказчиком и подрядными организациями;</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Формирование перечня зданий и сооружений, относящихся к титульным, с необходимыми уточнениями, предусматривающими однозначное </a:t>
            </a:r>
            <a:r>
              <a:rPr lang="ru-RU" kern="0" dirty="0" err="1" smtClean="0">
                <a:solidFill>
                  <a:prstClr val="black"/>
                </a:solidFill>
                <a:latin typeface="Segeo UI"/>
              </a:rPr>
              <a:t>трактование</a:t>
            </a:r>
            <a:r>
              <a:rPr lang="ru-RU"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Включение положений, касающихся состава затрат, связанных со строительством титульных временных зданий и сооружений, учтенных нормативами временных зданий и сооружений;</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Исключение перечня работ и затрат, относящихся к </a:t>
            </a:r>
            <a:r>
              <a:rPr lang="ru-RU" kern="0" dirty="0" err="1" smtClean="0">
                <a:solidFill>
                  <a:prstClr val="black"/>
                </a:solidFill>
                <a:latin typeface="Segeo UI"/>
              </a:rPr>
              <a:t>нетитульным</a:t>
            </a:r>
            <a:r>
              <a:rPr lang="ru-RU" kern="0" dirty="0" smtClean="0">
                <a:solidFill>
                  <a:prstClr val="black"/>
                </a:solidFill>
                <a:latin typeface="Segeo UI"/>
              </a:rPr>
              <a:t> временным зданиям                                    и сооружениям, учтенных в составе нормативов накладных расходов;</a:t>
            </a: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marL="285750" lvl="0" indent="-285750" algn="just" defTabSz="300613">
              <a:buFont typeface="Wingdings" panose="05000000000000000000" pitchFamily="2" charset="2"/>
              <a:buChar char="Ø"/>
            </a:pPr>
            <a:r>
              <a:rPr lang="ru-RU" kern="0" dirty="0" smtClean="0">
                <a:solidFill>
                  <a:prstClr val="black"/>
                </a:solidFill>
                <a:latin typeface="Segeo UI"/>
              </a:rPr>
              <a:t>Уточнение порядка выбора нормативов на строительство титульных временных зданий                                     и сооружений                                (в зависимости от вида соответствующего объекта строительства)             и порядка их начисления при подготовке сметной документации на строительство линейных объектов капитального строительства (затраты определяются расчетом с применением к итогам объектных сметных расчетов (смет) нормативов временных зданий и сооружений).</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p:txBody>
      </p:sp>
      <p:sp>
        <p:nvSpPr>
          <p:cNvPr id="8"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7" name="Прямоугольник 6"/>
          <p:cNvSpPr/>
          <p:nvPr/>
        </p:nvSpPr>
        <p:spPr>
          <a:xfrm>
            <a:off x="5687825" y="958608"/>
            <a:ext cx="6153114" cy="400110"/>
          </a:xfrm>
          <a:prstGeom prst="rect">
            <a:avLst/>
          </a:prstGeom>
        </p:spPr>
        <p:txBody>
          <a:bodyPr wrap="square">
            <a:spAutoFit/>
          </a:bodyPr>
          <a:lstStyle/>
          <a:p>
            <a:pPr lvl="0" algn="r" defTabSz="300613"/>
            <a:r>
              <a:rPr lang="ru-RU" sz="2000" b="1" i="1" kern="0" dirty="0" smtClean="0">
                <a:solidFill>
                  <a:prstClr val="black"/>
                </a:solidFill>
                <a:latin typeface="Segeo UI"/>
              </a:rPr>
              <a:t>(Продолжение)</a:t>
            </a:r>
            <a:endParaRPr lang="ru-RU" sz="2000" b="1" i="1" kern="0" dirty="0">
              <a:solidFill>
                <a:prstClr val="black"/>
              </a:solidFill>
              <a:latin typeface="Segeo UI"/>
            </a:endParaRPr>
          </a:p>
        </p:txBody>
      </p:sp>
    </p:spTree>
    <p:extLst>
      <p:ext uri="{BB962C8B-B14F-4D97-AF65-F5344CB8AC3E}">
        <p14:creationId xmlns:p14="http://schemas.microsoft.com/office/powerpoint/2010/main" val="2671505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нутый угол 8"/>
          <p:cNvSpPr/>
          <p:nvPr/>
        </p:nvSpPr>
        <p:spPr>
          <a:xfrm>
            <a:off x="1621118" y="2221161"/>
            <a:ext cx="9971553" cy="445838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1" i="1" u="sng" strike="noStrike" kern="0" cap="none" spc="0" normalizeH="0" baseline="0" noProof="0" dirty="0" smtClean="0">
              <a:ln>
                <a:noFill/>
              </a:ln>
              <a:solidFill>
                <a:prstClr val="black"/>
              </a:solidFill>
              <a:effectLst/>
              <a:uLnTx/>
              <a:uFillTx/>
              <a:latin typeface="Segeo UI"/>
            </a:endParaRPr>
          </a:p>
          <a:p>
            <a:pPr marR="0" lvl="0" algn="just" defTabSz="300613" rtl="0" eaLnBrk="1" fontAlgn="auto" latinLnBrk="0" hangingPunct="1">
              <a:lnSpc>
                <a:spcPct val="100000"/>
              </a:lnSpc>
              <a:spcBef>
                <a:spcPts val="0"/>
              </a:spcBef>
              <a:spcAft>
                <a:spcPts val="0"/>
              </a:spcAft>
              <a:buClrTx/>
              <a:buSzTx/>
              <a:tabLst/>
              <a:defRPr/>
            </a:pPr>
            <a:endParaRPr kumimoji="0" lang="ru-RU" sz="2000" b="1" i="1"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2000" b="1" i="1" kern="0" dirty="0">
                <a:solidFill>
                  <a:prstClr val="black"/>
                </a:solidFill>
                <a:latin typeface="Segeo UI"/>
              </a:rPr>
              <a:t>Приведение </a:t>
            </a:r>
            <a:r>
              <a:rPr lang="ru-RU" sz="2000" b="1" i="1" kern="0" dirty="0" smtClean="0">
                <a:solidFill>
                  <a:prstClr val="black"/>
                </a:solidFill>
                <a:latin typeface="Segeo UI"/>
              </a:rPr>
              <a:t>положений </a:t>
            </a:r>
            <a:r>
              <a:rPr lang="ru-RU" sz="2000" b="1" i="1" kern="0" dirty="0">
                <a:solidFill>
                  <a:prstClr val="black"/>
                </a:solidFill>
                <a:latin typeface="Segeo UI"/>
              </a:rPr>
              <a:t>методик, необходимых для определения сметной стоимости строительства объектов капитального строительства, в соответствие с действующим законодательством Российской Федерации в градостроительной сфере, а также бюджетной и налоговой  деятельности;</a:t>
            </a:r>
          </a:p>
          <a:p>
            <a:pPr lvl="0" algn="just" defTabSz="300613"/>
            <a:endParaRPr lang="ru-RU" sz="2000" b="1" i="1" kern="0" dirty="0">
              <a:solidFill>
                <a:prstClr val="black"/>
              </a:solidFill>
              <a:latin typeface="Segeo UI"/>
            </a:endParaRPr>
          </a:p>
          <a:p>
            <a:pPr marL="285750" lvl="0" indent="-285750" algn="just" defTabSz="300613">
              <a:buFont typeface="Wingdings" panose="05000000000000000000" pitchFamily="2" charset="2"/>
              <a:buChar char="Ø"/>
            </a:pPr>
            <a:r>
              <a:rPr lang="ru-RU" sz="2000" b="1" i="1" kern="0" dirty="0">
                <a:solidFill>
                  <a:prstClr val="black"/>
                </a:solidFill>
                <a:latin typeface="Segeo UI"/>
              </a:rPr>
              <a:t>Повышение достоверности определения сметной стоимости строительства объектов капитального строительства за счет применения актуальных методических подходов, установленных положениями методик, предусматривающих учет фактических затрат строительных организаций в современных условиях рыночной экономики.</a:t>
            </a:r>
          </a:p>
        </p:txBody>
      </p:sp>
      <p:pic>
        <p:nvPicPr>
          <p:cNvPr id="11" name="Рисунок 10"/>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9619" r="30638"/>
          <a:stretch/>
        </p:blipFill>
        <p:spPr>
          <a:xfrm>
            <a:off x="409297" y="2968283"/>
            <a:ext cx="1037968" cy="2749559"/>
          </a:xfrm>
          <a:prstGeom prst="rect">
            <a:avLst/>
          </a:prstGeom>
          <a:effectLst>
            <a:outerShdw blurRad="50800" dist="50800" dir="4800000" sx="145000" sy="145000" algn="ctr" rotWithShape="0">
              <a:srgbClr val="FF0000">
                <a:alpha val="18000"/>
              </a:srgbClr>
            </a:outerShdw>
          </a:effectLst>
        </p:spPr>
      </p:pic>
      <p:sp>
        <p:nvSpPr>
          <p:cNvPr id="16" name="Прямоугольник 15"/>
          <p:cNvSpPr/>
          <p:nvPr/>
        </p:nvSpPr>
        <p:spPr>
          <a:xfrm>
            <a:off x="0" y="1077681"/>
            <a:ext cx="12192000" cy="1015663"/>
          </a:xfrm>
          <a:prstGeom prst="rect">
            <a:avLst/>
          </a:prstGeom>
        </p:spPr>
        <p:txBody>
          <a:bodyPr wrap="square">
            <a:spAutoFit/>
          </a:bodyPr>
          <a:lstStyle/>
          <a:p>
            <a:pPr lvl="0" algn="ctr" defTabSz="300613"/>
            <a:r>
              <a:rPr lang="ru-RU" sz="2000" b="1" kern="0" dirty="0">
                <a:solidFill>
                  <a:prstClr val="black"/>
                </a:solidFill>
                <a:latin typeface="Segeo UI"/>
              </a:rPr>
              <a:t>Достигнутые результаты в части разработанных Минстроем России методик, </a:t>
            </a:r>
            <a:endParaRPr lang="ru-RU" sz="2000" b="1" kern="0" dirty="0" smtClean="0">
              <a:solidFill>
                <a:prstClr val="black"/>
              </a:solidFill>
              <a:latin typeface="Segeo UI"/>
            </a:endParaRPr>
          </a:p>
          <a:p>
            <a:pPr lvl="0" algn="ctr" defTabSz="300613"/>
            <a:r>
              <a:rPr lang="ru-RU" sz="2000" b="1" kern="0" dirty="0" smtClean="0">
                <a:solidFill>
                  <a:prstClr val="black"/>
                </a:solidFill>
                <a:latin typeface="Segeo UI"/>
              </a:rPr>
              <a:t>необходимых </a:t>
            </a:r>
            <a:r>
              <a:rPr lang="ru-RU" sz="2000" b="1" kern="0" dirty="0">
                <a:solidFill>
                  <a:prstClr val="black"/>
                </a:solidFill>
                <a:latin typeface="Segeo UI"/>
              </a:rPr>
              <a:t>для определения сметной стоимости строительства объектов капитального строительства</a:t>
            </a:r>
          </a:p>
        </p:txBody>
      </p:sp>
      <p:sp>
        <p:nvSpPr>
          <p:cNvPr id="7" name="TextBox 6"/>
          <p:cNvSpPr txBox="1"/>
          <p:nvPr/>
        </p:nvSpPr>
        <p:spPr>
          <a:xfrm>
            <a:off x="11768576" y="27077"/>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20</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10"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25210150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608" y="919033"/>
            <a:ext cx="12027876" cy="1292662"/>
          </a:xfrm>
          <a:prstGeom prst="rect">
            <a:avLst/>
          </a:prstGeom>
        </p:spPr>
        <p:txBody>
          <a:bodyPr wrap="square">
            <a:spAutoFit/>
          </a:bodyPr>
          <a:lstStyle/>
          <a:p>
            <a:pPr lvl="0" algn="ctr" defTabSz="300613"/>
            <a:r>
              <a:rPr lang="ru-RU" sz="1600" b="1" kern="0" dirty="0">
                <a:solidFill>
                  <a:prstClr val="black"/>
                </a:solidFill>
                <a:latin typeface="Segeo UI"/>
              </a:rPr>
              <a:t>Приказ Минстроя России от 13 января 2020 г. № 2/</a:t>
            </a:r>
            <a:r>
              <a:rPr lang="ru-RU" sz="1600" b="1" kern="0" dirty="0" err="1">
                <a:solidFill>
                  <a:prstClr val="black"/>
                </a:solidFill>
                <a:latin typeface="Segeo UI"/>
              </a:rPr>
              <a:t>пр</a:t>
            </a:r>
            <a:r>
              <a:rPr lang="ru-RU" sz="1600" b="1" kern="0" dirty="0">
                <a:solidFill>
                  <a:prstClr val="black"/>
                </a:solidFill>
                <a:latin typeface="Segeo UI"/>
              </a:rPr>
              <a:t>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a:t>
            </a:r>
            <a:r>
              <a:rPr lang="ru-RU" sz="1600" b="1" kern="0" dirty="0">
                <a:solidFill>
                  <a:prstClr val="black"/>
                </a:solidFill>
                <a:latin typeface="Segeo UI"/>
              </a:rPr>
              <a:t>Об утверждении Порядка утверждения сметных нормативов и утратившим силу приказа Минстроя </a:t>
            </a:r>
            <a:r>
              <a:rPr lang="ru-RU" sz="1600" b="1" kern="0" dirty="0" smtClean="0">
                <a:solidFill>
                  <a:prstClr val="black"/>
                </a:solidFill>
                <a:latin typeface="Segeo UI"/>
              </a:rPr>
              <a:t>России</a:t>
            </a:r>
            <a:endParaRPr lang="en-US" sz="1600" b="1" kern="0" dirty="0" smtClean="0">
              <a:solidFill>
                <a:prstClr val="black"/>
              </a:solidFill>
              <a:latin typeface="Segeo UI"/>
            </a:endParaRPr>
          </a:p>
          <a:p>
            <a:pPr lvl="0" algn="ctr" defTabSz="300613"/>
            <a:r>
              <a:rPr lang="ru-RU" sz="1600" b="1" kern="0" dirty="0" smtClean="0">
                <a:solidFill>
                  <a:prstClr val="black"/>
                </a:solidFill>
                <a:latin typeface="Segeo UI"/>
              </a:rPr>
              <a:t>от </a:t>
            </a:r>
            <a:r>
              <a:rPr lang="ru-RU" sz="1600" b="1" kern="0" dirty="0">
                <a:solidFill>
                  <a:prstClr val="black"/>
                </a:solidFill>
                <a:latin typeface="Segeo UI"/>
              </a:rPr>
              <a:t>13 апреля 2017 г. № 710/</a:t>
            </a:r>
            <a:r>
              <a:rPr lang="ru-RU" sz="1600" b="1" kern="0" dirty="0" err="1">
                <a:solidFill>
                  <a:prstClr val="black"/>
                </a:solidFill>
                <a:latin typeface="Segeo UI"/>
              </a:rPr>
              <a:t>пр</a:t>
            </a:r>
            <a:r>
              <a:rPr lang="ru-RU" sz="1600" b="1" kern="0" dirty="0">
                <a:solidFill>
                  <a:prstClr val="black"/>
                </a:solidFill>
                <a:latin typeface="Segeo UI"/>
              </a:rPr>
              <a:t>» </a:t>
            </a:r>
          </a:p>
          <a:p>
            <a:pPr lvl="0" algn="ctr" defTabSz="300613"/>
            <a:r>
              <a:rPr lang="ru-RU" sz="1400" b="1" kern="0" dirty="0">
                <a:solidFill>
                  <a:prstClr val="black"/>
                </a:solidFill>
                <a:latin typeface="Segeo UI"/>
              </a:rPr>
              <a:t>(зарегистрирован Минюстом России 18 февраля 2020 г. за № 57527)</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21</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9"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14" name="Загнутый угол 13"/>
          <p:cNvSpPr/>
          <p:nvPr/>
        </p:nvSpPr>
        <p:spPr>
          <a:xfrm>
            <a:off x="194666" y="2078457"/>
            <a:ext cx="3634972" cy="461623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r>
              <a:rPr lang="ru-RU" sz="1600" b="1" i="1" u="sng" kern="0" dirty="0" smtClean="0">
                <a:solidFill>
                  <a:prstClr val="black"/>
                </a:solidFill>
                <a:latin typeface="Segeo UI"/>
              </a:rPr>
              <a:t>Устанавливает: </a:t>
            </a:r>
          </a:p>
          <a:p>
            <a:pPr lvl="0" algn="ctr" defTabSz="300613"/>
            <a:endParaRPr kumimoji="0" lang="ru-RU" sz="1600" b="0" i="0" u="none" strike="noStrike" kern="0" cap="none" spc="0" normalizeH="0" baseline="0" noProof="0" dirty="0">
              <a:ln>
                <a:noFill/>
              </a:ln>
              <a:solidFill>
                <a:prstClr val="black"/>
              </a:solidFill>
              <a:effectLst/>
              <a:uLnTx/>
              <a:uFillTx/>
              <a:latin typeface="Segeo UI"/>
              <a:ea typeface="+mn-ea"/>
              <a:cs typeface="+mn-cs"/>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Правила планирования, рассмотрения и утверждения сметных нормативов для определения сметной стоимости строительства, реконструкции, капитального ремонта, сноса объектов капитального строительства, в том числе многоквартирных домов, работ по сохранению объектов культурного наследия (памятников истории и культуры) народов Российской </a:t>
            </a:r>
            <a:r>
              <a:rPr lang="ru-RU" sz="1600" kern="0" dirty="0" smtClean="0">
                <a:solidFill>
                  <a:prstClr val="black"/>
                </a:solidFill>
                <a:latin typeface="Segeo UI"/>
              </a:rPr>
              <a:t>Федерации.</a:t>
            </a:r>
            <a:endParaRPr lang="ru-RU" sz="1600" kern="0" dirty="0">
              <a:solidFill>
                <a:prstClr val="black"/>
              </a:solidFill>
              <a:latin typeface="Segeo UI"/>
            </a:endParaRPr>
          </a:p>
        </p:txBody>
      </p:sp>
      <p:sp>
        <p:nvSpPr>
          <p:cNvPr id="15" name="Загнутый угол 14"/>
          <p:cNvSpPr/>
          <p:nvPr/>
        </p:nvSpPr>
        <p:spPr>
          <a:xfrm>
            <a:off x="4048680" y="2081720"/>
            <a:ext cx="7999064" cy="461623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spcBef>
                <a:spcPts val="600"/>
              </a:spcBef>
            </a:pPr>
            <a:r>
              <a:rPr lang="ru-RU" sz="1600" b="1" i="1" u="sng" kern="0" dirty="0" smtClean="0">
                <a:solidFill>
                  <a:prstClr val="black"/>
                </a:solidFill>
                <a:latin typeface="Segeo UI"/>
              </a:rPr>
              <a:t>Особенности:</a:t>
            </a:r>
            <a:endParaRPr lang="ru-RU" sz="1600" b="1" i="1" u="sng" kern="0" dirty="0">
              <a:solidFill>
                <a:prstClr val="black"/>
              </a:solidFill>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500" b="0" i="0" u="none" strike="noStrike" kern="0" cap="none" spc="0" normalizeH="0" baseline="0" noProof="0" dirty="0" smtClean="0">
              <a:ln>
                <a:noFill/>
              </a:ln>
              <a:solidFill>
                <a:prstClr val="black"/>
              </a:solidFill>
              <a:effectLst/>
              <a:uLnTx/>
              <a:uFillTx/>
              <a:latin typeface="Segeo UI"/>
            </a:endParaRPr>
          </a:p>
          <a:p>
            <a:pPr marL="285750" lvl="0" indent="-285750" algn="just" defTabSz="300613">
              <a:lnSpc>
                <a:spcPts val="1700"/>
              </a:lnSpc>
              <a:buFont typeface="Wingdings" panose="05000000000000000000" pitchFamily="2" charset="2"/>
              <a:buChar char="Ø"/>
            </a:pPr>
            <a:r>
              <a:rPr lang="ru-RU" sz="1600" kern="0" dirty="0">
                <a:solidFill>
                  <a:prstClr val="black"/>
                </a:solidFill>
                <a:latin typeface="Segeo UI"/>
              </a:rPr>
              <a:t>Сокращены сроки </a:t>
            </a:r>
            <a:r>
              <a:rPr lang="ru-RU" sz="1600" kern="0" dirty="0" smtClean="0">
                <a:solidFill>
                  <a:prstClr val="black"/>
                </a:solidFill>
                <a:latin typeface="Segeo UI"/>
              </a:rPr>
              <a:t>разработки </a:t>
            </a:r>
            <a:r>
              <a:rPr lang="ru-RU" sz="1600" kern="0" dirty="0">
                <a:solidFill>
                  <a:prstClr val="black"/>
                </a:solidFill>
                <a:latin typeface="Segeo UI"/>
              </a:rPr>
              <a:t>сметных нормативов</a:t>
            </a:r>
            <a:r>
              <a:rPr lang="ru-RU" sz="1500" kern="0" dirty="0">
                <a:solidFill>
                  <a:prstClr val="black"/>
                </a:solidFill>
                <a:latin typeface="Segeo UI"/>
              </a:rPr>
              <a:t> </a:t>
            </a:r>
            <a:r>
              <a:rPr lang="ru-RU" sz="1200" kern="0" dirty="0" smtClean="0">
                <a:solidFill>
                  <a:prstClr val="black"/>
                </a:solidFill>
                <a:latin typeface="Segeo UI"/>
              </a:rPr>
              <a:t>(</a:t>
            </a:r>
            <a:r>
              <a:rPr lang="ru-RU" sz="1200" kern="0" dirty="0">
                <a:solidFill>
                  <a:prstClr val="black"/>
                </a:solidFill>
                <a:latin typeface="Segeo UI"/>
              </a:rPr>
              <a:t>предложения </a:t>
            </a:r>
            <a:r>
              <a:rPr lang="ru-RU" sz="1200" kern="0" dirty="0" smtClean="0">
                <a:solidFill>
                  <a:prstClr val="black"/>
                </a:solidFill>
                <a:latin typeface="Segeo UI"/>
              </a:rPr>
              <a:t>по </a:t>
            </a:r>
            <a:r>
              <a:rPr lang="ru-RU" sz="1200" kern="0" dirty="0">
                <a:solidFill>
                  <a:prstClr val="black"/>
                </a:solidFill>
                <a:latin typeface="Segeo UI"/>
              </a:rPr>
              <a:t>включению направляются </a:t>
            </a:r>
            <a:r>
              <a:rPr lang="ru-RU" sz="1200" kern="0" dirty="0" smtClean="0">
                <a:solidFill>
                  <a:prstClr val="black"/>
                </a:solidFill>
                <a:latin typeface="Segeo UI"/>
              </a:rPr>
              <a:t>в </a:t>
            </a:r>
            <a:r>
              <a:rPr lang="ru-RU" sz="1200" kern="0" dirty="0">
                <a:solidFill>
                  <a:prstClr val="black"/>
                </a:solidFill>
                <a:latin typeface="Segeo UI"/>
              </a:rPr>
              <a:t>ФАУ «</a:t>
            </a:r>
            <a:r>
              <a:rPr lang="ru-RU" sz="1200" kern="0" dirty="0" err="1">
                <a:solidFill>
                  <a:prstClr val="black"/>
                </a:solidFill>
                <a:latin typeface="Segeo UI"/>
              </a:rPr>
              <a:t>Главгосэкспертиза</a:t>
            </a:r>
            <a:r>
              <a:rPr lang="ru-RU" sz="1200" kern="0" dirty="0">
                <a:solidFill>
                  <a:prstClr val="black"/>
                </a:solidFill>
                <a:latin typeface="Segeo UI"/>
              </a:rPr>
              <a:t> России</a:t>
            </a:r>
            <a:r>
              <a:rPr lang="ru-RU" sz="1200" kern="0" dirty="0" smtClean="0">
                <a:solidFill>
                  <a:prstClr val="black"/>
                </a:solidFill>
                <a:latin typeface="Segeo UI"/>
              </a:rPr>
              <a:t>»);</a:t>
            </a:r>
          </a:p>
          <a:p>
            <a:pPr marL="285750" lvl="0" indent="-285750" algn="just" defTabSz="300613">
              <a:lnSpc>
                <a:spcPts val="1700"/>
              </a:lnSpc>
              <a:spcBef>
                <a:spcPts val="1000"/>
              </a:spcBef>
              <a:buFont typeface="Wingdings" panose="05000000000000000000" pitchFamily="2" charset="2"/>
              <a:buChar char="Ø"/>
            </a:pPr>
            <a:r>
              <a:rPr lang="ru-RU" sz="1600" kern="0" dirty="0" smtClean="0">
                <a:solidFill>
                  <a:prstClr val="black"/>
                </a:solidFill>
                <a:latin typeface="Segeo UI"/>
              </a:rPr>
              <a:t>Предусмотрена </a:t>
            </a:r>
            <a:r>
              <a:rPr lang="ru-RU" sz="1600" kern="0" dirty="0">
                <a:solidFill>
                  <a:prstClr val="black"/>
                </a:solidFill>
                <a:latin typeface="Segeo UI"/>
              </a:rPr>
              <a:t>возможность внесения изменений в </a:t>
            </a:r>
            <a:r>
              <a:rPr lang="ru-RU" sz="1600" kern="0" dirty="0" smtClean="0">
                <a:solidFill>
                  <a:prstClr val="black"/>
                </a:solidFill>
                <a:latin typeface="Segeo UI"/>
              </a:rPr>
              <a:t>План </a:t>
            </a:r>
            <a:r>
              <a:rPr lang="ru-RU" sz="1600" kern="0" dirty="0">
                <a:solidFill>
                  <a:prstClr val="black"/>
                </a:solidFill>
                <a:latin typeface="Segeo UI"/>
              </a:rPr>
              <a:t>утверждения (актуализации) сметных </a:t>
            </a:r>
            <a:r>
              <a:rPr lang="ru-RU" sz="1600" kern="0" dirty="0" smtClean="0">
                <a:solidFill>
                  <a:prstClr val="black"/>
                </a:solidFill>
                <a:latin typeface="Segeo UI"/>
              </a:rPr>
              <a:t>нормативов; </a:t>
            </a:r>
            <a:endParaRPr lang="ru-RU" sz="1600" kern="0" dirty="0">
              <a:solidFill>
                <a:prstClr val="black"/>
              </a:solidFill>
              <a:latin typeface="Segeo UI"/>
            </a:endParaRPr>
          </a:p>
          <a:p>
            <a:pPr marL="285750" lvl="0" indent="-285750" algn="just" defTabSz="300613">
              <a:lnSpc>
                <a:spcPts val="1700"/>
              </a:lnSpc>
              <a:spcBef>
                <a:spcPts val="1000"/>
              </a:spcBef>
              <a:buFont typeface="Wingdings" panose="05000000000000000000" pitchFamily="2" charset="2"/>
              <a:buChar char="Ø"/>
            </a:pPr>
            <a:r>
              <a:rPr lang="ru-RU" sz="1600" kern="0" dirty="0" smtClean="0">
                <a:solidFill>
                  <a:prstClr val="black"/>
                </a:solidFill>
                <a:latin typeface="Segeo UI"/>
              </a:rPr>
              <a:t>Оптимизирована процедура рассмотрения </a:t>
            </a:r>
            <a:r>
              <a:rPr lang="ru-RU" sz="1600" kern="0" dirty="0">
                <a:solidFill>
                  <a:prstClr val="black"/>
                </a:solidFill>
                <a:latin typeface="Segeo UI"/>
              </a:rPr>
              <a:t>проектов сметных нормативов </a:t>
            </a:r>
            <a:endParaRPr lang="ru-RU" sz="1600" kern="0" dirty="0" smtClean="0">
              <a:solidFill>
                <a:prstClr val="black"/>
              </a:solidFill>
              <a:latin typeface="Segeo UI"/>
            </a:endParaRPr>
          </a:p>
          <a:p>
            <a:pPr lvl="0" algn="just" defTabSz="300613">
              <a:lnSpc>
                <a:spcPts val="1700"/>
              </a:lnSpc>
            </a:pPr>
            <a:r>
              <a:rPr lang="ru-RU" sz="1500" kern="0" dirty="0">
                <a:solidFill>
                  <a:prstClr val="black"/>
                </a:solidFill>
                <a:latin typeface="Segeo UI"/>
              </a:rPr>
              <a:t> </a:t>
            </a:r>
            <a:r>
              <a:rPr lang="ru-RU" sz="1500" kern="0" dirty="0" smtClean="0">
                <a:solidFill>
                  <a:prstClr val="black"/>
                </a:solidFill>
                <a:latin typeface="Segeo UI"/>
              </a:rPr>
              <a:t>    </a:t>
            </a:r>
            <a:r>
              <a:rPr lang="ru-RU" sz="1200" kern="0" dirty="0" smtClean="0">
                <a:solidFill>
                  <a:prstClr val="black"/>
                </a:solidFill>
                <a:latin typeface="Segeo UI"/>
              </a:rPr>
              <a:t>(</a:t>
            </a:r>
            <a:r>
              <a:rPr lang="ru-RU" sz="1200" kern="0" dirty="0">
                <a:solidFill>
                  <a:prstClr val="black"/>
                </a:solidFill>
                <a:latin typeface="Segeo UI"/>
              </a:rPr>
              <a:t>ФАУ «</a:t>
            </a:r>
            <a:r>
              <a:rPr lang="ru-RU" sz="1200" kern="0" dirty="0" err="1">
                <a:solidFill>
                  <a:prstClr val="black"/>
                </a:solidFill>
                <a:latin typeface="Segeo UI"/>
              </a:rPr>
              <a:t>Главгосэкспертиза</a:t>
            </a:r>
            <a:r>
              <a:rPr lang="ru-RU" sz="1200" kern="0" dirty="0">
                <a:solidFill>
                  <a:prstClr val="black"/>
                </a:solidFill>
                <a:latin typeface="Segeo UI"/>
              </a:rPr>
              <a:t> России» </a:t>
            </a:r>
            <a:r>
              <a:rPr lang="ru-RU" sz="1200" kern="0" dirty="0" smtClean="0">
                <a:solidFill>
                  <a:prstClr val="black"/>
                </a:solidFill>
                <a:latin typeface="Segeo UI"/>
              </a:rPr>
              <a:t>осуществляет </a:t>
            </a:r>
            <a:r>
              <a:rPr lang="ru-RU" sz="1200" kern="0" dirty="0">
                <a:solidFill>
                  <a:prstClr val="black"/>
                </a:solidFill>
                <a:latin typeface="Segeo UI"/>
              </a:rPr>
              <a:t>рабочее взаимодействие </a:t>
            </a:r>
            <a:r>
              <a:rPr lang="ru-RU" sz="1200" kern="0" dirty="0" smtClean="0">
                <a:solidFill>
                  <a:prstClr val="black"/>
                </a:solidFill>
                <a:latin typeface="Segeo UI"/>
              </a:rPr>
              <a:t>с </a:t>
            </a:r>
            <a:r>
              <a:rPr lang="ru-RU" sz="1200" kern="0" dirty="0">
                <a:solidFill>
                  <a:prstClr val="black"/>
                </a:solidFill>
                <a:latin typeface="Segeo UI"/>
              </a:rPr>
              <a:t>Инициатором, </a:t>
            </a:r>
            <a:endParaRPr lang="ru-RU" sz="1200" kern="0" dirty="0" smtClean="0">
              <a:solidFill>
                <a:prstClr val="black"/>
              </a:solidFill>
              <a:latin typeface="Segeo UI"/>
            </a:endParaRPr>
          </a:p>
          <a:p>
            <a:pPr lvl="0" algn="just" defTabSz="300613">
              <a:lnSpc>
                <a:spcPts val="1700"/>
              </a:lnSpc>
            </a:pPr>
            <a:r>
              <a:rPr lang="ru-RU" sz="1200" kern="0" dirty="0">
                <a:solidFill>
                  <a:prstClr val="black"/>
                </a:solidFill>
                <a:latin typeface="Segeo UI"/>
              </a:rPr>
              <a:t> </a:t>
            </a:r>
            <a:r>
              <a:rPr lang="ru-RU" sz="1200" kern="0" dirty="0" smtClean="0">
                <a:solidFill>
                  <a:prstClr val="black"/>
                </a:solidFill>
                <a:latin typeface="Segeo UI"/>
              </a:rPr>
              <a:t>     а </a:t>
            </a:r>
            <a:r>
              <a:rPr lang="ru-RU" sz="1200" kern="0" dirty="0">
                <a:solidFill>
                  <a:prstClr val="black"/>
                </a:solidFill>
                <a:latin typeface="Segeo UI"/>
              </a:rPr>
              <a:t>также в определенных случаях самостоятельно </a:t>
            </a:r>
            <a:r>
              <a:rPr lang="ru-RU" sz="1200" kern="0" dirty="0" smtClean="0">
                <a:solidFill>
                  <a:prstClr val="black"/>
                </a:solidFill>
                <a:latin typeface="Segeo UI"/>
              </a:rPr>
              <a:t>вносит </a:t>
            </a:r>
            <a:r>
              <a:rPr lang="ru-RU" sz="1200" kern="0" dirty="0">
                <a:solidFill>
                  <a:prstClr val="black"/>
                </a:solidFill>
                <a:latin typeface="Segeo UI"/>
              </a:rPr>
              <a:t>исправления в проекты сметных нормативов</a:t>
            </a:r>
            <a:r>
              <a:rPr lang="ru-RU" sz="1200" kern="0" dirty="0" smtClean="0">
                <a:solidFill>
                  <a:prstClr val="black"/>
                </a:solidFill>
                <a:latin typeface="Segeo UI"/>
              </a:rPr>
              <a:t>);</a:t>
            </a:r>
            <a:endParaRPr lang="ru-RU" sz="1200" kern="0" dirty="0">
              <a:solidFill>
                <a:prstClr val="black"/>
              </a:solidFill>
              <a:latin typeface="Segeo UI"/>
            </a:endParaRPr>
          </a:p>
          <a:p>
            <a:pPr marL="285750" lvl="0" indent="-285750" algn="just" defTabSz="300613">
              <a:lnSpc>
                <a:spcPts val="1700"/>
              </a:lnSpc>
              <a:spcBef>
                <a:spcPts val="1200"/>
              </a:spcBef>
              <a:buFont typeface="Wingdings" panose="05000000000000000000" pitchFamily="2" charset="2"/>
              <a:buChar char="Ø"/>
            </a:pPr>
            <a:r>
              <a:rPr lang="ru-RU" sz="1600" kern="0" dirty="0">
                <a:solidFill>
                  <a:prstClr val="black"/>
                </a:solidFill>
                <a:latin typeface="Segeo UI"/>
              </a:rPr>
              <a:t>Установлена </a:t>
            </a:r>
            <a:r>
              <a:rPr lang="ru-RU" sz="1600" kern="0" dirty="0" smtClean="0">
                <a:solidFill>
                  <a:prstClr val="black"/>
                </a:solidFill>
                <a:latin typeface="Segeo UI"/>
              </a:rPr>
              <a:t>возможность, </a:t>
            </a:r>
            <a:r>
              <a:rPr lang="ru-RU" sz="1600" kern="0" dirty="0">
                <a:solidFill>
                  <a:prstClr val="black"/>
                </a:solidFill>
                <a:latin typeface="Segeo UI"/>
              </a:rPr>
              <a:t>планирования, рассмотрения и утверждения методик определения стоимости и нормативных затрат на </a:t>
            </a:r>
            <a:r>
              <a:rPr lang="ru-RU" sz="1600" kern="0" dirty="0" smtClean="0">
                <a:solidFill>
                  <a:prstClr val="black"/>
                </a:solidFill>
                <a:latin typeface="Segeo UI"/>
              </a:rPr>
              <a:t>работы                               по </a:t>
            </a:r>
            <a:r>
              <a:rPr lang="ru-RU" sz="1600" kern="0" dirty="0">
                <a:solidFill>
                  <a:prstClr val="black"/>
                </a:solidFill>
                <a:latin typeface="Segeo UI"/>
              </a:rPr>
              <a:t>инженерным изысканиям и по подготовке проектной документации </a:t>
            </a:r>
            <a:r>
              <a:rPr lang="ru-RU" sz="1600" kern="0" dirty="0" smtClean="0">
                <a:solidFill>
                  <a:prstClr val="black"/>
                </a:solidFill>
                <a:latin typeface="Segeo UI"/>
              </a:rPr>
              <a:t>а </a:t>
            </a:r>
            <a:r>
              <a:rPr lang="ru-RU" sz="1600" kern="0" dirty="0">
                <a:solidFill>
                  <a:prstClr val="black"/>
                </a:solidFill>
                <a:latin typeface="Segeo UI"/>
              </a:rPr>
              <a:t>также методик, необходимых для определения сметной стоимости </a:t>
            </a:r>
            <a:r>
              <a:rPr lang="ru-RU" sz="1600" kern="0" dirty="0" smtClean="0">
                <a:solidFill>
                  <a:prstClr val="black"/>
                </a:solidFill>
                <a:latin typeface="Segeo UI"/>
              </a:rPr>
              <a:t>строительства</a:t>
            </a:r>
            <a:r>
              <a:rPr lang="ru-RU" sz="1500" kern="0" dirty="0" smtClean="0">
                <a:solidFill>
                  <a:prstClr val="black"/>
                </a:solidFill>
                <a:latin typeface="Segeo UI"/>
              </a:rPr>
              <a:t>;</a:t>
            </a:r>
          </a:p>
          <a:p>
            <a:pPr marL="285750" lvl="0" indent="-285750" algn="just" defTabSz="300613">
              <a:lnSpc>
                <a:spcPts val="1700"/>
              </a:lnSpc>
              <a:spcBef>
                <a:spcPts val="1000"/>
              </a:spcBef>
              <a:buFont typeface="Wingdings" panose="05000000000000000000" pitchFamily="2" charset="2"/>
              <a:buChar char="Ø"/>
            </a:pPr>
            <a:r>
              <a:rPr lang="ru-RU" sz="1600" kern="0" dirty="0" smtClean="0">
                <a:solidFill>
                  <a:prstClr val="black"/>
                </a:solidFill>
                <a:latin typeface="Segeo UI"/>
              </a:rPr>
              <a:t>Продлен </a:t>
            </a:r>
            <a:r>
              <a:rPr lang="ru-RU" sz="1600" kern="0" dirty="0">
                <a:solidFill>
                  <a:prstClr val="black"/>
                </a:solidFill>
                <a:latin typeface="Segeo UI"/>
              </a:rPr>
              <a:t>срок направления </a:t>
            </a:r>
            <a:r>
              <a:rPr lang="ru-RU" sz="1600" kern="0" dirty="0" smtClean="0">
                <a:solidFill>
                  <a:prstClr val="black"/>
                </a:solidFill>
                <a:latin typeface="Segeo UI"/>
              </a:rPr>
              <a:t>предложений </a:t>
            </a:r>
            <a:r>
              <a:rPr lang="ru-RU" sz="1600" kern="0" dirty="0">
                <a:solidFill>
                  <a:prstClr val="black"/>
                </a:solidFill>
                <a:latin typeface="Segeo UI"/>
              </a:rPr>
              <a:t>для включения в План утверждения (актуализации) сметных нормативов </a:t>
            </a:r>
            <a:r>
              <a:rPr lang="ru-RU" sz="1200" kern="0" dirty="0">
                <a:solidFill>
                  <a:prstClr val="black"/>
                </a:solidFill>
                <a:latin typeface="Segeo UI"/>
              </a:rPr>
              <a:t>(ранее – до 1 июля, сейчас – 1 сентября)</a:t>
            </a:r>
            <a:r>
              <a:rPr lang="ru-RU" sz="1400" kern="0" dirty="0">
                <a:solidFill>
                  <a:prstClr val="black"/>
                </a:solidFill>
                <a:latin typeface="Segeo UI"/>
              </a:rPr>
              <a:t>.</a:t>
            </a:r>
          </a:p>
        </p:txBody>
      </p:sp>
    </p:spTree>
    <p:extLst>
      <p:ext uri="{BB962C8B-B14F-4D97-AF65-F5344CB8AC3E}">
        <p14:creationId xmlns:p14="http://schemas.microsoft.com/office/powerpoint/2010/main" val="42176794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608" y="991603"/>
            <a:ext cx="12027876" cy="1169551"/>
          </a:xfrm>
          <a:prstGeom prst="rect">
            <a:avLst/>
          </a:prstGeom>
        </p:spPr>
        <p:txBody>
          <a:bodyPr wrap="square">
            <a:spAutoFit/>
          </a:bodyPr>
          <a:lstStyle/>
          <a:p>
            <a:pPr lvl="0" algn="ctr" defTabSz="300613"/>
            <a:r>
              <a:rPr lang="ru-RU" b="1" kern="0" dirty="0">
                <a:solidFill>
                  <a:prstClr val="black"/>
                </a:solidFill>
                <a:latin typeface="Segeo UI"/>
              </a:rPr>
              <a:t>Приказ Минстроя России от 5 июня 2019 г. № 326/</a:t>
            </a:r>
            <a:r>
              <a:rPr lang="ru-RU" b="1" kern="0" dirty="0" err="1">
                <a:solidFill>
                  <a:prstClr val="black"/>
                </a:solidFill>
                <a:latin typeface="Segeo UI"/>
              </a:rPr>
              <a:t>пр</a:t>
            </a:r>
            <a:r>
              <a:rPr lang="ru-RU" b="1" kern="0" dirty="0">
                <a:solidFill>
                  <a:prstClr val="black"/>
                </a:solidFill>
                <a:latin typeface="Segeo UI"/>
              </a:rPr>
              <a:t> </a:t>
            </a:r>
          </a:p>
          <a:p>
            <a:pPr lvl="0" algn="ctr" defTabSz="300613"/>
            <a:r>
              <a:rPr lang="ru-RU" b="1" kern="0" dirty="0">
                <a:solidFill>
                  <a:prstClr val="black"/>
                </a:solidFill>
                <a:latin typeface="Segeo UI"/>
              </a:rPr>
              <a:t>«Об утверждении Методики расчета индексов изменения сметной стоимости строительства»   </a:t>
            </a:r>
            <a:endParaRPr lang="ru-RU" b="1" kern="0" dirty="0" smtClean="0">
              <a:solidFill>
                <a:prstClr val="black"/>
              </a:solidFill>
              <a:latin typeface="Segeo UI"/>
            </a:endParaRPr>
          </a:p>
          <a:p>
            <a:pPr lvl="0" algn="ctr" defTabSz="300613"/>
            <a:r>
              <a:rPr lang="ru-RU" sz="1600" b="1" kern="0" dirty="0">
                <a:solidFill>
                  <a:prstClr val="black"/>
                </a:solidFill>
                <a:latin typeface="Segeo UI"/>
              </a:rPr>
              <a:t>(зарегистрирован Минюстом России 10 сентября 2019 г. за № 55869)</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414921" y="2122721"/>
            <a:ext cx="3663593" cy="446676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r>
              <a:rPr lang="ru-RU" b="1" i="1" u="sng" kern="0" dirty="0" smtClean="0">
                <a:solidFill>
                  <a:prstClr val="black"/>
                </a:solidFill>
                <a:latin typeface="Segeo UI"/>
              </a:rPr>
              <a:t>Устанавливает: </a:t>
            </a:r>
          </a:p>
          <a:p>
            <a:pPr lvl="0" algn="ctr" defTabSz="300613"/>
            <a:endParaRPr kumimoji="0" lang="ru-RU" b="0" i="0" u="none" strike="noStrike" kern="0" cap="none" spc="0" normalizeH="0" baseline="0" noProof="0" dirty="0">
              <a:ln>
                <a:noFill/>
              </a:ln>
              <a:solidFill>
                <a:prstClr val="black"/>
              </a:solidFill>
              <a:effectLst/>
              <a:uLnTx/>
              <a:uFillTx/>
              <a:latin typeface="Segeo UI"/>
            </a:endParaRPr>
          </a:p>
          <a:p>
            <a:pPr marL="285750" lvl="0" indent="-285750" defTabSz="300613">
              <a:buFont typeface="Wingdings" panose="05000000000000000000" pitchFamily="2" charset="2"/>
              <a:buChar char="Ø"/>
            </a:pPr>
            <a:r>
              <a:rPr lang="ru-RU" kern="0" dirty="0">
                <a:solidFill>
                  <a:prstClr val="black"/>
                </a:solidFill>
                <a:latin typeface="Segeo UI"/>
              </a:rPr>
              <a:t>Порядок расчета индексов изменения сметной </a:t>
            </a:r>
            <a:r>
              <a:rPr lang="ru-RU" kern="0" dirty="0" smtClean="0">
                <a:solidFill>
                  <a:prstClr val="black"/>
                </a:solidFill>
                <a:latin typeface="Segeo UI"/>
              </a:rPr>
              <a:t>стоимости;</a:t>
            </a:r>
            <a:endParaRPr lang="ru-RU" kern="0" dirty="0">
              <a:solidFill>
                <a:prstClr val="black"/>
              </a:solidFill>
              <a:latin typeface="Segeo UI"/>
            </a:endParaRPr>
          </a:p>
          <a:p>
            <a:pPr marL="285750" lvl="0" indent="-285750" defTabSz="300613">
              <a:buFont typeface="Wingdings" panose="05000000000000000000" pitchFamily="2" charset="2"/>
              <a:buChar char="Ø"/>
            </a:pPr>
            <a:endParaRPr lang="ru-RU" kern="0" dirty="0">
              <a:solidFill>
                <a:prstClr val="black"/>
              </a:solidFill>
              <a:latin typeface="Segeo UI"/>
            </a:endParaRPr>
          </a:p>
          <a:p>
            <a:pPr marL="285750" lvl="0" indent="-285750" defTabSz="300613">
              <a:buFont typeface="Wingdings" panose="05000000000000000000" pitchFamily="2" charset="2"/>
              <a:buChar char="Ø"/>
            </a:pPr>
            <a:r>
              <a:rPr lang="ru-RU" kern="0" dirty="0">
                <a:solidFill>
                  <a:prstClr val="black"/>
                </a:solidFill>
                <a:latin typeface="Segeo UI"/>
              </a:rPr>
              <a:t>Особенности расчета размера оплаты труда </a:t>
            </a:r>
            <a:r>
              <a:rPr lang="ru-RU" kern="0" dirty="0" smtClean="0">
                <a:solidFill>
                  <a:prstClr val="black"/>
                </a:solidFill>
                <a:latin typeface="Segeo UI"/>
              </a:rPr>
              <a:t>рабочего-строителя.</a:t>
            </a:r>
            <a:endParaRPr lang="ru-RU"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22</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8" name="Загнутый угол 7"/>
          <p:cNvSpPr/>
          <p:nvPr/>
        </p:nvSpPr>
        <p:spPr>
          <a:xfrm>
            <a:off x="4385312" y="2122721"/>
            <a:ext cx="7577301" cy="446676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endParaRPr lang="ru-RU" b="1" i="1" u="sng" kern="0" dirty="0" smtClean="0">
              <a:solidFill>
                <a:prstClr val="black"/>
              </a:solidFill>
              <a:latin typeface="Segeo UI"/>
            </a:endParaRPr>
          </a:p>
          <a:p>
            <a:pPr lvl="0" algn="ctr" defTabSz="300613"/>
            <a:r>
              <a:rPr lang="ru-RU" b="1" i="1" u="sng" kern="0" dirty="0" smtClean="0">
                <a:solidFill>
                  <a:prstClr val="black"/>
                </a:solidFill>
                <a:latin typeface="Segeo UI"/>
              </a:rPr>
              <a:t>Особенности:</a:t>
            </a:r>
            <a:endParaRPr lang="ru-RU" b="1" i="1" u="sng" kern="0" dirty="0">
              <a:solidFill>
                <a:prstClr val="black"/>
              </a:solidFill>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smtClean="0">
              <a:ln>
                <a:noFill/>
              </a:ln>
              <a:solidFill>
                <a:prstClr val="black"/>
              </a:solidFill>
              <a:effectLst/>
              <a:uLnTx/>
              <a:uFillTx/>
              <a:latin typeface="Segeo UI"/>
            </a:endParaRPr>
          </a:p>
          <a:p>
            <a:pPr marL="285750" lvl="0" indent="-285750" defTabSz="300613">
              <a:lnSpc>
                <a:spcPts val="1700"/>
              </a:lnSpc>
              <a:buFont typeface="Wingdings" panose="05000000000000000000" pitchFamily="2" charset="2"/>
              <a:buChar char="Ø"/>
            </a:pPr>
            <a:r>
              <a:rPr lang="ru-RU" kern="0" dirty="0">
                <a:solidFill>
                  <a:prstClr val="black"/>
                </a:solidFill>
                <a:latin typeface="Segeo UI"/>
              </a:rPr>
              <a:t>применение расчетно-нормативного метода определения зарплаты рабочего-строителя </a:t>
            </a:r>
            <a:r>
              <a:rPr lang="ru-RU" sz="1400" kern="0" dirty="0">
                <a:solidFill>
                  <a:prstClr val="black"/>
                </a:solidFill>
                <a:latin typeface="Segeo UI"/>
              </a:rPr>
              <a:t>(с учетом прожиточного минимума в субъекте РФ, коэффициентов, доплат и надбавок к зарплате</a:t>
            </a:r>
            <a:r>
              <a:rPr lang="ru-RU" sz="1400" kern="0" dirty="0" smtClean="0">
                <a:solidFill>
                  <a:prstClr val="black"/>
                </a:solidFill>
                <a:latin typeface="Segeo UI"/>
              </a:rPr>
              <a:t>)</a:t>
            </a:r>
            <a:r>
              <a:rPr lang="ru-RU" kern="0" dirty="0" smtClean="0">
                <a:solidFill>
                  <a:prstClr val="black"/>
                </a:solidFill>
                <a:latin typeface="Segeo UI"/>
              </a:rPr>
              <a:t>;</a:t>
            </a:r>
            <a:endParaRPr lang="ru-RU" kern="0" dirty="0">
              <a:solidFill>
                <a:prstClr val="black"/>
              </a:solidFill>
              <a:latin typeface="Segeo UI"/>
            </a:endParaRPr>
          </a:p>
          <a:p>
            <a:pPr marL="285750" lvl="0" indent="-285750" defTabSz="300613">
              <a:lnSpc>
                <a:spcPts val="1800"/>
              </a:lnSpc>
              <a:spcBef>
                <a:spcPts val="1000"/>
              </a:spcBef>
              <a:buFont typeface="Wingdings" panose="05000000000000000000" pitchFamily="2" charset="2"/>
              <a:buChar char="Ø"/>
            </a:pPr>
            <a:r>
              <a:rPr lang="ru-RU" kern="0" dirty="0">
                <a:solidFill>
                  <a:prstClr val="black"/>
                </a:solidFill>
                <a:latin typeface="Segeo UI"/>
              </a:rPr>
              <a:t>использование при расчете Индексов данных о фактической стоимости строительных ресурсов </a:t>
            </a:r>
            <a:r>
              <a:rPr lang="ru-RU" sz="1400" kern="0" dirty="0">
                <a:solidFill>
                  <a:prstClr val="black"/>
                </a:solidFill>
                <a:latin typeface="Segeo UI"/>
              </a:rPr>
              <a:t>(по результатам конъюнктурного анализа органов исполнительной власти субъектов РФ, госкомпаний и ФАУ «</a:t>
            </a:r>
            <a:r>
              <a:rPr lang="ru-RU" sz="1400" kern="0" dirty="0" err="1">
                <a:solidFill>
                  <a:prstClr val="black"/>
                </a:solidFill>
                <a:latin typeface="Segeo UI"/>
              </a:rPr>
              <a:t>Главгосэкспертиза</a:t>
            </a:r>
            <a:r>
              <a:rPr lang="ru-RU" sz="1400" kern="0" dirty="0">
                <a:solidFill>
                  <a:prstClr val="black"/>
                </a:solidFill>
                <a:latin typeface="Segeo UI"/>
              </a:rPr>
              <a:t> России</a:t>
            </a:r>
            <a:r>
              <a:rPr lang="ru-RU" sz="1400" kern="0" dirty="0" smtClean="0">
                <a:solidFill>
                  <a:prstClr val="black"/>
                </a:solidFill>
                <a:latin typeface="Segeo UI"/>
              </a:rPr>
              <a:t>»)</a:t>
            </a:r>
            <a:r>
              <a:rPr lang="ru-RU" kern="0" dirty="0" smtClean="0">
                <a:solidFill>
                  <a:prstClr val="black"/>
                </a:solidFill>
                <a:latin typeface="Segeo UI"/>
              </a:rPr>
              <a:t>;</a:t>
            </a:r>
            <a:endParaRPr lang="ru-RU" kern="0" dirty="0">
              <a:solidFill>
                <a:prstClr val="black"/>
              </a:solidFill>
              <a:latin typeface="Segeo UI"/>
            </a:endParaRPr>
          </a:p>
          <a:p>
            <a:pPr marL="285750" lvl="0" indent="-285750" defTabSz="300613">
              <a:lnSpc>
                <a:spcPts val="1800"/>
              </a:lnSpc>
              <a:spcBef>
                <a:spcPts val="1000"/>
              </a:spcBef>
              <a:buFont typeface="Wingdings" panose="05000000000000000000" pitchFamily="2" charset="2"/>
              <a:buChar char="Ø"/>
            </a:pPr>
            <a:r>
              <a:rPr lang="ru-RU" kern="0" dirty="0">
                <a:solidFill>
                  <a:prstClr val="black"/>
                </a:solidFill>
                <a:latin typeface="Segeo UI"/>
              </a:rPr>
              <a:t>определение порядка расчета Индексов, отсутствующих в ФГИС </a:t>
            </a:r>
            <a:r>
              <a:rPr lang="ru-RU" kern="0" dirty="0" smtClean="0">
                <a:solidFill>
                  <a:prstClr val="black"/>
                </a:solidFill>
                <a:latin typeface="Segeo UI"/>
              </a:rPr>
              <a:t>ЦС;</a:t>
            </a:r>
          </a:p>
          <a:p>
            <a:pPr marL="285750" lvl="0" indent="-285750" defTabSz="300613">
              <a:lnSpc>
                <a:spcPts val="1700"/>
              </a:lnSpc>
              <a:spcBef>
                <a:spcPts val="1000"/>
              </a:spcBef>
              <a:buFont typeface="Wingdings" panose="05000000000000000000" pitchFamily="2" charset="2"/>
              <a:buChar char="Ø"/>
            </a:pPr>
            <a:r>
              <a:rPr lang="ru-RU" kern="0" dirty="0" smtClean="0">
                <a:solidFill>
                  <a:prstClr val="black"/>
                </a:solidFill>
                <a:latin typeface="Segeo UI"/>
              </a:rPr>
              <a:t>возможность </a:t>
            </a:r>
            <a:r>
              <a:rPr lang="ru-RU" kern="0" dirty="0">
                <a:solidFill>
                  <a:prstClr val="black"/>
                </a:solidFill>
                <a:latin typeface="Segeo UI"/>
              </a:rPr>
              <a:t>разработки Индексов в зависимости от назначения </a:t>
            </a:r>
            <a:r>
              <a:rPr lang="ru-RU" kern="0" dirty="0" smtClean="0">
                <a:solidFill>
                  <a:prstClr val="black"/>
                </a:solidFill>
                <a:latin typeface="Segeo UI"/>
              </a:rPr>
              <a:t>и </a:t>
            </a:r>
            <a:r>
              <a:rPr lang="ru-RU" kern="0" dirty="0">
                <a:solidFill>
                  <a:prstClr val="black"/>
                </a:solidFill>
                <a:latin typeface="Segeo UI"/>
              </a:rPr>
              <a:t>области </a:t>
            </a:r>
            <a:r>
              <a:rPr lang="ru-RU" kern="0" dirty="0" smtClean="0">
                <a:solidFill>
                  <a:prstClr val="black"/>
                </a:solidFill>
                <a:latin typeface="Segeo UI"/>
              </a:rPr>
              <a:t>применения;</a:t>
            </a:r>
            <a:endParaRPr lang="ru-RU" kern="0" dirty="0">
              <a:solidFill>
                <a:prstClr val="black"/>
              </a:solidFill>
              <a:latin typeface="Segeo UI"/>
            </a:endParaRPr>
          </a:p>
          <a:p>
            <a:pPr marL="285750" lvl="0" indent="-285750" defTabSz="300613">
              <a:lnSpc>
                <a:spcPts val="1800"/>
              </a:lnSpc>
              <a:spcBef>
                <a:spcPts val="1000"/>
              </a:spcBef>
              <a:buFont typeface="Wingdings" panose="05000000000000000000" pitchFamily="2" charset="2"/>
              <a:buChar char="Ø"/>
            </a:pPr>
            <a:r>
              <a:rPr lang="ru-RU" kern="0" dirty="0">
                <a:solidFill>
                  <a:prstClr val="black"/>
                </a:solidFill>
                <a:latin typeface="Segeo UI"/>
              </a:rPr>
              <a:t>возможность разработки Индексов, как для субъекта </a:t>
            </a:r>
            <a:r>
              <a:rPr lang="ru-RU" kern="0" dirty="0" smtClean="0">
                <a:solidFill>
                  <a:prstClr val="black"/>
                </a:solidFill>
                <a:latin typeface="Segeo UI"/>
              </a:rPr>
              <a:t>РФ</a:t>
            </a:r>
            <a:endParaRPr lang="ru-RU" kern="0" dirty="0">
              <a:solidFill>
                <a:prstClr val="black"/>
              </a:solidFill>
              <a:latin typeface="Segeo UI"/>
            </a:endParaRPr>
          </a:p>
          <a:p>
            <a:pPr lvl="0" defTabSz="300613">
              <a:lnSpc>
                <a:spcPts val="1800"/>
              </a:lnSpc>
            </a:pPr>
            <a:r>
              <a:rPr lang="ru-RU" kern="0" dirty="0" smtClean="0">
                <a:solidFill>
                  <a:prstClr val="black"/>
                </a:solidFill>
                <a:latin typeface="Segeo UI"/>
              </a:rPr>
              <a:t>     в </a:t>
            </a:r>
            <a:r>
              <a:rPr lang="ru-RU" kern="0" dirty="0">
                <a:solidFill>
                  <a:prstClr val="black"/>
                </a:solidFill>
                <a:latin typeface="Segeo UI"/>
              </a:rPr>
              <a:t>целом, так и частям территорий (зонам) </a:t>
            </a:r>
            <a:r>
              <a:rPr lang="ru-RU" kern="0" dirty="0" smtClean="0">
                <a:solidFill>
                  <a:prstClr val="black"/>
                </a:solidFill>
                <a:latin typeface="Segeo UI"/>
              </a:rPr>
              <a:t>субъектов.</a:t>
            </a:r>
            <a:endParaRPr lang="ru-RU" kern="0" dirty="0">
              <a:solidFill>
                <a:prstClr val="black"/>
              </a:solidFill>
              <a:latin typeface="Segeo UI"/>
            </a:endParaRPr>
          </a:p>
        </p:txBody>
      </p:sp>
      <p:sp>
        <p:nvSpPr>
          <p:cNvPr id="9"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3954827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0" y="914400"/>
            <a:ext cx="12192000" cy="5943600"/>
          </a:xfrm>
          <a:prstGeom prst="rect">
            <a:avLst/>
          </a:prstGeom>
          <a:gradFill flip="none" rotWithShape="1">
            <a:gsLst>
              <a:gs pos="46000">
                <a:schemeClr val="bg1"/>
              </a:gs>
              <a:gs pos="100000">
                <a:srgbClr val="CCDDED">
                  <a:alpha val="2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Российской </a:t>
            </a:r>
            <a:r>
              <a:rPr lang="ru-RU" dirty="0">
                <a:solidFill>
                  <a:prstClr val="white"/>
                </a:solidFill>
              </a:rPr>
              <a:t>Федерации</a:t>
            </a:r>
          </a:p>
        </p:txBody>
      </p:sp>
      <p:sp>
        <p:nvSpPr>
          <p:cNvPr id="16" name="Скругленный прямоугольник 15"/>
          <p:cNvSpPr/>
          <p:nvPr/>
        </p:nvSpPr>
        <p:spPr>
          <a:xfrm>
            <a:off x="0" y="916253"/>
            <a:ext cx="12192000" cy="5947392"/>
          </a:xfrm>
          <a:prstGeom prst="roundRect">
            <a:avLst>
              <a:gd name="adj"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buClr>
                <a:srgbClr val="000000"/>
              </a:buClr>
              <a:buFont typeface="Arial"/>
              <a:buNone/>
            </a:pPr>
            <a:endParaRPr lang="ru-RU" sz="1867" kern="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Прямоугольник 19"/>
          <p:cNvSpPr/>
          <p:nvPr/>
        </p:nvSpPr>
        <p:spPr>
          <a:xfrm>
            <a:off x="-13111" y="897168"/>
            <a:ext cx="12192000" cy="5943600"/>
          </a:xfrm>
          <a:prstGeom prst="rect">
            <a:avLst/>
          </a:prstGeom>
          <a:gradFill flip="none" rotWithShape="1">
            <a:gsLst>
              <a:gs pos="46000">
                <a:schemeClr val="bg1"/>
              </a:gs>
              <a:gs pos="100000">
                <a:srgbClr val="CCDDED">
                  <a:alpha val="2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Российской </a:t>
            </a:r>
            <a:r>
              <a:rPr lang="ru-RU" dirty="0">
                <a:solidFill>
                  <a:prstClr val="white"/>
                </a:solidFill>
              </a:rPr>
              <a:t>Федерации</a:t>
            </a:r>
          </a:p>
        </p:txBody>
      </p:sp>
      <p:sp>
        <p:nvSpPr>
          <p:cNvPr id="23" name="Прямоугольник 22"/>
          <p:cNvSpPr/>
          <p:nvPr/>
        </p:nvSpPr>
        <p:spPr>
          <a:xfrm>
            <a:off x="981635" y="1017267"/>
            <a:ext cx="10717304" cy="400110"/>
          </a:xfrm>
          <a:prstGeom prst="rect">
            <a:avLst/>
          </a:prstGeom>
        </p:spPr>
        <p:txBody>
          <a:bodyPr wrap="square">
            <a:spAutoFit/>
          </a:bodyPr>
          <a:lstStyle/>
          <a:p>
            <a:pPr lvl="0" algn="ctr" defTabSz="300613"/>
            <a:r>
              <a:rPr lang="ru-RU" sz="2000" b="1" kern="0" dirty="0">
                <a:solidFill>
                  <a:prstClr val="black"/>
                </a:solidFill>
                <a:latin typeface="Segeo UI"/>
              </a:rPr>
              <a:t>РАСЧЕТ ИНДЕКСОВ ИЗМЕНЕНИЯ СМЕТНОЙ СТОИМОСТИ СТРОИТЕЛЬСТВА</a:t>
            </a:r>
          </a:p>
        </p:txBody>
      </p:sp>
      <p:sp>
        <p:nvSpPr>
          <p:cNvPr id="24" name="Прямоугольник 23"/>
          <p:cNvSpPr/>
          <p:nvPr/>
        </p:nvSpPr>
        <p:spPr>
          <a:xfrm>
            <a:off x="3243133" y="1388551"/>
            <a:ext cx="6503591" cy="646331"/>
          </a:xfrm>
          <a:prstGeom prst="rect">
            <a:avLst/>
          </a:prstGeom>
        </p:spPr>
        <p:txBody>
          <a:bodyPr wrap="square">
            <a:spAutoFit/>
          </a:bodyPr>
          <a:lstStyle/>
          <a:p>
            <a:pPr lvl="0" algn="ctr" defTabSz="300613"/>
            <a:r>
              <a:rPr lang="ru-RU" b="1" kern="0" dirty="0">
                <a:solidFill>
                  <a:prstClr val="black"/>
                </a:solidFill>
                <a:latin typeface="Segeo UI"/>
              </a:rPr>
              <a:t>Пересчитаны расчетным методом индексы </a:t>
            </a:r>
          </a:p>
          <a:p>
            <a:pPr lvl="0" algn="ctr" defTabSz="300613"/>
            <a:r>
              <a:rPr lang="ru-RU" b="1" kern="0" dirty="0">
                <a:solidFill>
                  <a:prstClr val="black"/>
                </a:solidFill>
                <a:latin typeface="Segeo UI"/>
              </a:rPr>
              <a:t>для 65 субъектов Российской Федерации</a:t>
            </a:r>
          </a:p>
        </p:txBody>
      </p:sp>
      <p:sp>
        <p:nvSpPr>
          <p:cNvPr id="25" name="Прямоугольник 24"/>
          <p:cNvSpPr/>
          <p:nvPr/>
        </p:nvSpPr>
        <p:spPr>
          <a:xfrm>
            <a:off x="1353535" y="2068566"/>
            <a:ext cx="10403970" cy="984885"/>
          </a:xfrm>
          <a:prstGeom prst="rect">
            <a:avLst/>
          </a:prstGeom>
        </p:spPr>
        <p:txBody>
          <a:bodyPr wrap="square">
            <a:spAutoFit/>
          </a:bodyPr>
          <a:lstStyle/>
          <a:p>
            <a:pPr lvl="0"/>
            <a:r>
              <a:rPr lang="ru-RU" sz="2200" b="1" kern="0" dirty="0" smtClean="0">
                <a:solidFill>
                  <a:prstClr val="black"/>
                </a:solidFill>
                <a:latin typeface="Segeo UI"/>
              </a:rPr>
              <a:t>ПАО </a:t>
            </a:r>
            <a:r>
              <a:rPr lang="ru-RU" sz="2200" b="1" kern="0" dirty="0">
                <a:solidFill>
                  <a:prstClr val="black"/>
                </a:solidFill>
                <a:latin typeface="Segeo UI"/>
              </a:rPr>
              <a:t>«</a:t>
            </a:r>
            <a:r>
              <a:rPr lang="ru-RU" sz="2200" b="1" kern="0" dirty="0" err="1">
                <a:solidFill>
                  <a:prstClr val="black"/>
                </a:solidFill>
                <a:latin typeface="Segeo UI"/>
              </a:rPr>
              <a:t>Транснефть</a:t>
            </a:r>
            <a:r>
              <a:rPr lang="ru-RU" sz="2200" b="1" kern="0" dirty="0">
                <a:solidFill>
                  <a:prstClr val="black"/>
                </a:solidFill>
                <a:latin typeface="Segeo UI"/>
              </a:rPr>
              <a:t>» </a:t>
            </a:r>
            <a:endParaRPr lang="ru-RU" sz="2200" b="1" kern="0" dirty="0" smtClean="0">
              <a:solidFill>
                <a:prstClr val="black"/>
              </a:solidFill>
              <a:latin typeface="Segeo UI"/>
            </a:endParaRPr>
          </a:p>
          <a:p>
            <a:pPr lvl="0"/>
            <a:r>
              <a:rPr lang="ru-RU" sz="1700" kern="0" dirty="0" smtClean="0">
                <a:solidFill>
                  <a:prstClr val="black"/>
                </a:solidFill>
                <a:latin typeface="Segeo UI"/>
              </a:rPr>
              <a:t>индексы </a:t>
            </a:r>
            <a:r>
              <a:rPr lang="ru-RU" sz="1700" kern="0" dirty="0">
                <a:solidFill>
                  <a:prstClr val="black"/>
                </a:solidFill>
                <a:latin typeface="Segeo UI"/>
              </a:rPr>
              <a:t>для объектов магистрального </a:t>
            </a:r>
            <a:r>
              <a:rPr lang="ru-RU" sz="1700" kern="0" dirty="0" smtClean="0">
                <a:solidFill>
                  <a:prstClr val="black"/>
                </a:solidFill>
                <a:latin typeface="Segeo UI"/>
              </a:rPr>
              <a:t>трубопроводного транспорта нефти (</a:t>
            </a:r>
            <a:r>
              <a:rPr lang="ru-RU" sz="1700" kern="0" dirty="0">
                <a:solidFill>
                  <a:prstClr val="black"/>
                </a:solidFill>
                <a:latin typeface="Segeo UI"/>
              </a:rPr>
              <a:t>линейная </a:t>
            </a:r>
            <a:r>
              <a:rPr lang="ru-RU" sz="1700" kern="0" dirty="0" smtClean="0">
                <a:solidFill>
                  <a:prstClr val="black"/>
                </a:solidFill>
                <a:latin typeface="Segeo UI"/>
              </a:rPr>
              <a:t>часть, резервуарные парки, площадочные </a:t>
            </a:r>
            <a:r>
              <a:rPr lang="ru-RU" sz="1700" kern="0" dirty="0">
                <a:solidFill>
                  <a:prstClr val="black"/>
                </a:solidFill>
                <a:latin typeface="Segeo UI"/>
              </a:rPr>
              <a:t>объекты) </a:t>
            </a:r>
            <a:r>
              <a:rPr lang="ru-RU" sz="1700" kern="0" dirty="0" smtClean="0">
                <a:solidFill>
                  <a:prstClr val="black"/>
                </a:solidFill>
                <a:latin typeface="Segeo UI"/>
              </a:rPr>
              <a:t>для </a:t>
            </a:r>
            <a:r>
              <a:rPr lang="ru-RU" sz="1700" b="1" kern="0" dirty="0">
                <a:solidFill>
                  <a:prstClr val="black"/>
                </a:solidFill>
                <a:latin typeface="Segeo UI"/>
              </a:rPr>
              <a:t>61 </a:t>
            </a:r>
            <a:r>
              <a:rPr lang="ru-RU" sz="1700" kern="0" dirty="0">
                <a:solidFill>
                  <a:prstClr val="black"/>
                </a:solidFill>
                <a:latin typeface="Segeo UI"/>
              </a:rPr>
              <a:t>субъекта </a:t>
            </a:r>
            <a:r>
              <a:rPr lang="ru-RU" sz="1700" kern="0" dirty="0" smtClean="0">
                <a:solidFill>
                  <a:prstClr val="black"/>
                </a:solidFill>
                <a:latin typeface="Segeo UI"/>
              </a:rPr>
              <a:t>РФ</a:t>
            </a:r>
            <a:endParaRPr lang="ru-RU" sz="1700" kern="0" dirty="0">
              <a:solidFill>
                <a:prstClr val="black"/>
              </a:solidFill>
              <a:latin typeface="Segeo UI"/>
            </a:endParaRPr>
          </a:p>
        </p:txBody>
      </p:sp>
      <p:sp>
        <p:nvSpPr>
          <p:cNvPr id="27" name="Прямоугольник 26"/>
          <p:cNvSpPr/>
          <p:nvPr/>
        </p:nvSpPr>
        <p:spPr>
          <a:xfrm>
            <a:off x="1335516" y="3025999"/>
            <a:ext cx="10211325" cy="984885"/>
          </a:xfrm>
          <a:prstGeom prst="rect">
            <a:avLst/>
          </a:prstGeom>
        </p:spPr>
        <p:txBody>
          <a:bodyPr wrap="square">
            <a:spAutoFit/>
          </a:bodyPr>
          <a:lstStyle/>
          <a:p>
            <a:pPr lvl="0"/>
            <a:r>
              <a:rPr lang="ru-RU" sz="2200" b="1" kern="0" dirty="0" smtClean="0">
                <a:solidFill>
                  <a:prstClr val="black"/>
                </a:solidFill>
                <a:latin typeface="Segeo UI"/>
              </a:rPr>
              <a:t>ОАО </a:t>
            </a:r>
            <a:r>
              <a:rPr lang="ru-RU" sz="2200" b="1" kern="0" dirty="0">
                <a:solidFill>
                  <a:prstClr val="black"/>
                </a:solidFill>
                <a:latin typeface="Segeo UI"/>
              </a:rPr>
              <a:t>«РЖД» </a:t>
            </a:r>
          </a:p>
          <a:p>
            <a:pPr lvl="0"/>
            <a:r>
              <a:rPr lang="ru-RU" sz="1700" kern="0" dirty="0" smtClean="0">
                <a:solidFill>
                  <a:prstClr val="black"/>
                </a:solidFill>
                <a:latin typeface="Segeo UI"/>
              </a:rPr>
              <a:t>индексы </a:t>
            </a:r>
            <a:r>
              <a:rPr lang="ru-RU" sz="1700" kern="0" dirty="0">
                <a:solidFill>
                  <a:prstClr val="black"/>
                </a:solidFill>
                <a:latin typeface="Segeo UI"/>
              </a:rPr>
              <a:t>по объекту «Мост железнодорожный» для </a:t>
            </a:r>
            <a:r>
              <a:rPr lang="ru-RU" sz="1700" b="1" kern="0" dirty="0">
                <a:solidFill>
                  <a:prstClr val="black"/>
                </a:solidFill>
                <a:latin typeface="Segeo UI"/>
              </a:rPr>
              <a:t>78</a:t>
            </a:r>
            <a:r>
              <a:rPr lang="ru-RU" sz="1700" kern="0" dirty="0">
                <a:solidFill>
                  <a:prstClr val="black"/>
                </a:solidFill>
                <a:latin typeface="Segeo UI"/>
              </a:rPr>
              <a:t> заявленных субъектов </a:t>
            </a:r>
            <a:r>
              <a:rPr lang="ru-RU" sz="1700" kern="0" dirty="0" smtClean="0">
                <a:solidFill>
                  <a:prstClr val="black"/>
                </a:solidFill>
                <a:latin typeface="Segeo UI"/>
              </a:rPr>
              <a:t>РФ</a:t>
            </a:r>
            <a:endParaRPr lang="ru-RU" sz="1700" kern="0" dirty="0">
              <a:solidFill>
                <a:prstClr val="black"/>
              </a:solidFill>
              <a:latin typeface="Segeo UI"/>
            </a:endParaRPr>
          </a:p>
          <a:p>
            <a:pPr lvl="0"/>
            <a:r>
              <a:rPr lang="ru-RU" sz="1700" kern="0" dirty="0" smtClean="0">
                <a:solidFill>
                  <a:prstClr val="black"/>
                </a:solidFill>
                <a:latin typeface="Segeo UI"/>
              </a:rPr>
              <a:t>индексы </a:t>
            </a:r>
            <a:r>
              <a:rPr lang="ru-RU" sz="1700" kern="0" dirty="0">
                <a:solidFill>
                  <a:prstClr val="black"/>
                </a:solidFill>
                <a:latin typeface="Segeo UI"/>
              </a:rPr>
              <a:t>по объекту «Железные дороги» для </a:t>
            </a:r>
            <a:r>
              <a:rPr lang="ru-RU" sz="1700" b="1" kern="0" dirty="0">
                <a:solidFill>
                  <a:prstClr val="black"/>
                </a:solidFill>
                <a:latin typeface="Segeo UI"/>
              </a:rPr>
              <a:t>71</a:t>
            </a:r>
            <a:r>
              <a:rPr lang="ru-RU" sz="1700" kern="0" dirty="0">
                <a:solidFill>
                  <a:prstClr val="black"/>
                </a:solidFill>
                <a:latin typeface="Segeo UI"/>
              </a:rPr>
              <a:t> </a:t>
            </a:r>
            <a:r>
              <a:rPr lang="ru-RU" sz="1700" kern="0" dirty="0" smtClean="0">
                <a:solidFill>
                  <a:prstClr val="black"/>
                </a:solidFill>
                <a:latin typeface="Segeo UI"/>
              </a:rPr>
              <a:t>субъекта РФ</a:t>
            </a:r>
            <a:endParaRPr lang="ru-RU" sz="1700" kern="0" dirty="0">
              <a:solidFill>
                <a:prstClr val="black"/>
              </a:solidFill>
              <a:latin typeface="Segeo UI"/>
            </a:endParaRPr>
          </a:p>
        </p:txBody>
      </p:sp>
      <p:sp>
        <p:nvSpPr>
          <p:cNvPr id="32" name="Прямоугольник 31"/>
          <p:cNvSpPr/>
          <p:nvPr/>
        </p:nvSpPr>
        <p:spPr>
          <a:xfrm>
            <a:off x="1268979" y="5992182"/>
            <a:ext cx="9627819" cy="769441"/>
          </a:xfrm>
          <a:prstGeom prst="rect">
            <a:avLst/>
          </a:prstGeom>
        </p:spPr>
        <p:txBody>
          <a:bodyPr wrap="square">
            <a:spAutoFit/>
          </a:bodyPr>
          <a:lstStyle/>
          <a:p>
            <a:pPr lvl="0"/>
            <a:r>
              <a:rPr lang="ru-RU" sz="2200" b="1" kern="0" dirty="0" smtClean="0">
                <a:solidFill>
                  <a:prstClr val="black"/>
                </a:solidFill>
                <a:latin typeface="Segeo UI"/>
              </a:rPr>
              <a:t>Индексы </a:t>
            </a:r>
            <a:r>
              <a:rPr lang="ru-RU" sz="2200" b="1" kern="0" dirty="0">
                <a:solidFill>
                  <a:prstClr val="black"/>
                </a:solidFill>
                <a:latin typeface="Segeo UI"/>
              </a:rPr>
              <a:t>по объектам «Автомобильные дороги», </a:t>
            </a:r>
            <a:endParaRPr lang="ru-RU" sz="2200" b="1" kern="0" dirty="0" smtClean="0">
              <a:solidFill>
                <a:prstClr val="black"/>
              </a:solidFill>
              <a:latin typeface="Segeo UI"/>
            </a:endParaRPr>
          </a:p>
          <a:p>
            <a:pPr lvl="0"/>
            <a:r>
              <a:rPr lang="ru-RU" sz="2200" b="1" kern="0" dirty="0" smtClean="0">
                <a:solidFill>
                  <a:prstClr val="black"/>
                </a:solidFill>
                <a:latin typeface="Segeo UI"/>
              </a:rPr>
              <a:t>«Искусственные дорожные сооружения»</a:t>
            </a:r>
            <a:r>
              <a:rPr lang="ru-RU" sz="2200" kern="0" dirty="0" smtClean="0">
                <a:solidFill>
                  <a:prstClr val="black"/>
                </a:solidFill>
                <a:latin typeface="Segeo UI"/>
              </a:rPr>
              <a:t> </a:t>
            </a:r>
            <a:r>
              <a:rPr lang="ru-RU" sz="1700" kern="0" dirty="0" smtClean="0">
                <a:solidFill>
                  <a:prstClr val="black"/>
                </a:solidFill>
                <a:latin typeface="Segeo UI"/>
              </a:rPr>
              <a:t>для </a:t>
            </a:r>
            <a:r>
              <a:rPr lang="ru-RU" sz="1700" b="1" kern="0" dirty="0" smtClean="0">
                <a:solidFill>
                  <a:prstClr val="black"/>
                </a:solidFill>
                <a:latin typeface="Segeo UI"/>
              </a:rPr>
              <a:t>83</a:t>
            </a:r>
            <a:r>
              <a:rPr lang="ru-RU" sz="1700" kern="0" dirty="0" smtClean="0">
                <a:solidFill>
                  <a:prstClr val="black"/>
                </a:solidFill>
                <a:latin typeface="Segeo UI"/>
              </a:rPr>
              <a:t> субъектов РФ</a:t>
            </a:r>
            <a:endParaRPr lang="ru-RU" kern="0" dirty="0">
              <a:solidFill>
                <a:prstClr val="black"/>
              </a:solidFill>
              <a:latin typeface="Segeo UI"/>
            </a:endParaRPr>
          </a:p>
        </p:txBody>
      </p:sp>
      <p:sp>
        <p:nvSpPr>
          <p:cNvPr id="33" name="Прямоугольник 32"/>
          <p:cNvSpPr/>
          <p:nvPr/>
        </p:nvSpPr>
        <p:spPr>
          <a:xfrm>
            <a:off x="1278661" y="4064159"/>
            <a:ext cx="9486750" cy="692497"/>
          </a:xfrm>
          <a:prstGeom prst="rect">
            <a:avLst/>
          </a:prstGeom>
        </p:spPr>
        <p:txBody>
          <a:bodyPr wrap="square">
            <a:spAutoFit/>
          </a:bodyPr>
          <a:lstStyle/>
          <a:p>
            <a:pPr lvl="0"/>
            <a:r>
              <a:rPr lang="ru-RU" sz="2200" b="1" kern="0" dirty="0" smtClean="0">
                <a:solidFill>
                  <a:prstClr val="black"/>
                </a:solidFill>
                <a:latin typeface="Segeo UI"/>
              </a:rPr>
              <a:t>Индексы </a:t>
            </a:r>
            <a:r>
              <a:rPr lang="ru-RU" sz="2200" b="1" kern="0" dirty="0">
                <a:solidFill>
                  <a:prstClr val="black"/>
                </a:solidFill>
                <a:latin typeface="Segeo UI"/>
              </a:rPr>
              <a:t>по объектам использования атомной энергии</a:t>
            </a:r>
          </a:p>
          <a:p>
            <a:pPr lvl="0"/>
            <a:r>
              <a:rPr lang="ru-RU" sz="1700" kern="0" dirty="0" smtClean="0">
                <a:solidFill>
                  <a:prstClr val="black"/>
                </a:solidFill>
                <a:latin typeface="Segeo UI"/>
              </a:rPr>
              <a:t>по виду объектов «Градирня», «Насосная», «Здание реактора» для Ульяновской области</a:t>
            </a:r>
          </a:p>
        </p:txBody>
      </p:sp>
      <p:sp>
        <p:nvSpPr>
          <p:cNvPr id="36" name="Прямоугольник 35"/>
          <p:cNvSpPr/>
          <p:nvPr/>
        </p:nvSpPr>
        <p:spPr>
          <a:xfrm>
            <a:off x="1278660" y="5099706"/>
            <a:ext cx="10460911" cy="907941"/>
          </a:xfrm>
          <a:prstGeom prst="rect">
            <a:avLst/>
          </a:prstGeom>
        </p:spPr>
        <p:txBody>
          <a:bodyPr wrap="square">
            <a:spAutoFit/>
          </a:bodyPr>
          <a:lstStyle/>
          <a:p>
            <a:pPr lvl="0"/>
            <a:r>
              <a:rPr lang="ru-RU" sz="2200" b="1" kern="0" dirty="0" smtClean="0">
                <a:solidFill>
                  <a:prstClr val="black"/>
                </a:solidFill>
                <a:latin typeface="Segeo UI"/>
              </a:rPr>
              <a:t>Индексы </a:t>
            </a:r>
            <a:r>
              <a:rPr lang="ru-RU" sz="2200" b="1" kern="0" dirty="0">
                <a:solidFill>
                  <a:prstClr val="black"/>
                </a:solidFill>
                <a:latin typeface="Segeo UI"/>
              </a:rPr>
              <a:t>по объекту </a:t>
            </a:r>
            <a:r>
              <a:rPr lang="ru-RU" sz="2200" b="1" kern="0" dirty="0" smtClean="0">
                <a:solidFill>
                  <a:prstClr val="black"/>
                </a:solidFill>
                <a:latin typeface="Segeo UI"/>
              </a:rPr>
              <a:t>«</a:t>
            </a:r>
            <a:r>
              <a:rPr lang="ru-RU" sz="2200" b="1" kern="0" dirty="0">
                <a:solidFill>
                  <a:prstClr val="black"/>
                </a:solidFill>
                <a:latin typeface="Segeo UI"/>
              </a:rPr>
              <a:t>Аэродромы </a:t>
            </a:r>
            <a:r>
              <a:rPr lang="ru-RU" sz="2200" b="1" kern="0" dirty="0" smtClean="0">
                <a:solidFill>
                  <a:prstClr val="black"/>
                </a:solidFill>
                <a:latin typeface="Segeo UI"/>
              </a:rPr>
              <a:t>гражданского назначения»</a:t>
            </a:r>
          </a:p>
          <a:p>
            <a:pPr lvl="0"/>
            <a:r>
              <a:rPr lang="ru-RU" sz="1700" kern="0" dirty="0" smtClean="0">
                <a:solidFill>
                  <a:prstClr val="black"/>
                </a:solidFill>
                <a:latin typeface="Segeo UI"/>
              </a:rPr>
              <a:t>для </a:t>
            </a:r>
            <a:r>
              <a:rPr lang="ru-RU" sz="1700" b="1" kern="0" dirty="0">
                <a:solidFill>
                  <a:prstClr val="black"/>
                </a:solidFill>
                <a:latin typeface="Segeo UI"/>
              </a:rPr>
              <a:t>74 </a:t>
            </a:r>
            <a:r>
              <a:rPr lang="ru-RU" sz="1700" kern="0" dirty="0">
                <a:solidFill>
                  <a:prstClr val="black"/>
                </a:solidFill>
                <a:latin typeface="Segeo UI"/>
              </a:rPr>
              <a:t>субъектов </a:t>
            </a:r>
            <a:r>
              <a:rPr lang="ru-RU" sz="1700" kern="0" dirty="0" smtClean="0">
                <a:solidFill>
                  <a:prstClr val="black"/>
                </a:solidFill>
                <a:latin typeface="Segeo UI"/>
              </a:rPr>
              <a:t>РФ</a:t>
            </a:r>
            <a:endParaRPr lang="ru-RU" sz="1700" kern="0" dirty="0">
              <a:solidFill>
                <a:prstClr val="black"/>
              </a:solidFill>
              <a:latin typeface="Segeo UI"/>
            </a:endParaRPr>
          </a:p>
          <a:p>
            <a:pPr lvl="0"/>
            <a:endParaRPr lang="ru-RU" sz="1400" kern="0" dirty="0">
              <a:solidFill>
                <a:prstClr val="black"/>
              </a:solidFill>
              <a:latin typeface="Segeo UI"/>
            </a:endParaRPr>
          </a:p>
        </p:txBody>
      </p:sp>
      <p:pic>
        <p:nvPicPr>
          <p:cNvPr id="37" name="Рисунок 36"/>
          <p:cNvPicPr>
            <a:picLocks noChangeAspect="1"/>
          </p:cNvPicPr>
          <p:nvPr/>
        </p:nvPicPr>
        <p:blipFill rotWithShape="1">
          <a:blip r:embed="rId2" cstate="print">
            <a:clrChange>
              <a:clrFrom>
                <a:srgbClr val="EEEEEE"/>
              </a:clrFrom>
              <a:clrTo>
                <a:srgbClr val="EEEEEE">
                  <a:alpha val="0"/>
                </a:srgbClr>
              </a:clrTo>
            </a:clrChange>
            <a:extLst>
              <a:ext uri="{28A0092B-C50C-407E-A947-70E740481C1C}">
                <a14:useLocalDpi xmlns:a14="http://schemas.microsoft.com/office/drawing/2010/main" val="0"/>
              </a:ext>
            </a:extLst>
          </a:blip>
          <a:srcRect l="20745" r="19415"/>
          <a:stretch/>
        </p:blipFill>
        <p:spPr>
          <a:xfrm>
            <a:off x="199877" y="4184394"/>
            <a:ext cx="1022832" cy="745670"/>
          </a:xfrm>
          <a:prstGeom prst="rect">
            <a:avLst/>
          </a:prstGeom>
        </p:spPr>
      </p:pic>
      <p:pic>
        <p:nvPicPr>
          <p:cNvPr id="40" name="Рисунок 39"/>
          <p:cNvPicPr>
            <a:picLocks noChangeAspect="1"/>
          </p:cNvPicPr>
          <p:nvPr/>
        </p:nvPicPr>
        <p:blipFill>
          <a:blip r:embed="rId3"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23573" y="6000922"/>
            <a:ext cx="897778" cy="636564"/>
          </a:xfrm>
          <a:prstGeom prst="rect">
            <a:avLst/>
          </a:prstGeom>
        </p:spPr>
      </p:pic>
      <p:pic>
        <p:nvPicPr>
          <p:cNvPr id="41" name="Рисунок 40"/>
          <p:cNvPicPr>
            <a:picLocks noChangeAspect="1"/>
          </p:cNvPicPr>
          <p:nvPr/>
        </p:nvPicPr>
        <p:blipFill>
          <a:blip r:embed="rId4" cstate="print">
            <a:clrChange>
              <a:clrFrom>
                <a:srgbClr val="EEEEEE"/>
              </a:clrFrom>
              <a:clrTo>
                <a:srgbClr val="EEEEEE">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58375" y="5210529"/>
            <a:ext cx="925028" cy="552140"/>
          </a:xfrm>
          <a:prstGeom prst="rect">
            <a:avLst/>
          </a:prstGeom>
        </p:spPr>
      </p:pic>
      <p:pic>
        <p:nvPicPr>
          <p:cNvPr id="2" name="Рисунок 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29347" y="2034882"/>
            <a:ext cx="925028" cy="820995"/>
          </a:xfrm>
          <a:prstGeom prst="rect">
            <a:avLst/>
          </a:prstGeom>
        </p:spPr>
      </p:pic>
      <p:pic>
        <p:nvPicPr>
          <p:cNvPr id="6" name="Рисунок 5"/>
          <p:cNvPicPr>
            <a:picLocks noChangeAspect="1"/>
          </p:cNvPicPr>
          <p:nvPr/>
        </p:nvPicPr>
        <p:blipFill>
          <a:blip r:embed="rId6" cstate="print">
            <a:clrChange>
              <a:clrFrom>
                <a:srgbClr val="000000">
                  <a:alpha val="0"/>
                </a:srgbClr>
              </a:clrFrom>
              <a:clrTo>
                <a:srgbClr val="000000">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59160" y="3019252"/>
            <a:ext cx="931539" cy="1004570"/>
          </a:xfrm>
          <a:prstGeom prst="rect">
            <a:avLst/>
          </a:prstGeom>
        </p:spPr>
      </p:pic>
      <p:sp>
        <p:nvSpPr>
          <p:cNvPr id="26" name="TextBox 25"/>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23</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21"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3104546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580" y="1020620"/>
            <a:ext cx="12027876" cy="1323439"/>
          </a:xfrm>
          <a:prstGeom prst="rect">
            <a:avLst/>
          </a:prstGeom>
        </p:spPr>
        <p:txBody>
          <a:bodyPr wrap="square">
            <a:spAutoFit/>
          </a:bodyPr>
          <a:lstStyle/>
          <a:p>
            <a:pPr lvl="0" algn="ctr" defTabSz="300613"/>
            <a:r>
              <a:rPr lang="ru-RU" sz="1600" b="1" kern="0" dirty="0">
                <a:solidFill>
                  <a:prstClr val="black"/>
                </a:solidFill>
                <a:latin typeface="Segeo UI"/>
              </a:rPr>
              <a:t>Приказ Минстроя России от 28 октября 2020 г. № 651/</a:t>
            </a:r>
            <a:r>
              <a:rPr lang="ru-RU" sz="1600" b="1" kern="0" dirty="0" err="1">
                <a:solidFill>
                  <a:prstClr val="black"/>
                </a:solidFill>
                <a:latin typeface="Segeo UI"/>
              </a:rPr>
              <a:t>пр</a:t>
            </a:r>
            <a:r>
              <a:rPr lang="ru-RU" sz="1600" b="1" kern="0" dirty="0">
                <a:solidFill>
                  <a:prstClr val="black"/>
                </a:solidFill>
                <a:latin typeface="Segeo UI"/>
              </a:rPr>
              <a:t> </a:t>
            </a:r>
          </a:p>
          <a:p>
            <a:pPr lvl="0" algn="ctr" defTabSz="300613"/>
            <a:r>
              <a:rPr lang="ru-RU" sz="1600" b="1" kern="0" dirty="0">
                <a:solidFill>
                  <a:prstClr val="black"/>
                </a:solidFill>
                <a:latin typeface="Segeo UI"/>
              </a:rPr>
              <a:t>«Об утверждении Порядка формирования и ведения классификатора строительных ресурсов»</a:t>
            </a:r>
          </a:p>
          <a:p>
            <a:pPr lvl="0" algn="ctr" defTabSz="300613"/>
            <a:r>
              <a:rPr lang="ru-RU" sz="1600" b="1" kern="0" dirty="0">
                <a:solidFill>
                  <a:prstClr val="black"/>
                </a:solidFill>
                <a:latin typeface="Segeo UI"/>
              </a:rPr>
              <a:t>(направлен на государственную </a:t>
            </a:r>
            <a:r>
              <a:rPr lang="ru-RU" sz="1400" b="1" kern="0" dirty="0">
                <a:solidFill>
                  <a:prstClr val="black"/>
                </a:solidFill>
                <a:latin typeface="Segeo UI"/>
              </a:rPr>
              <a:t>регистрацию в Минюст России письмом от 5 ноября 2020 г. </a:t>
            </a:r>
          </a:p>
          <a:p>
            <a:pPr lvl="0" algn="ctr" defTabSz="300613"/>
            <a:r>
              <a:rPr lang="ru-RU" sz="1400" b="1" kern="0" dirty="0">
                <a:solidFill>
                  <a:prstClr val="black"/>
                </a:solidFill>
                <a:latin typeface="Segeo UI"/>
              </a:rPr>
              <a:t>№ 44397-ТК/09)</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24</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Загнутый угол 5"/>
          <p:cNvSpPr/>
          <p:nvPr/>
        </p:nvSpPr>
        <p:spPr>
          <a:xfrm>
            <a:off x="191730" y="2049862"/>
            <a:ext cx="11790474" cy="467157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endParaRPr lang="ru-RU" sz="1600" b="1" i="1" u="sng" kern="0" dirty="0" smtClean="0">
              <a:solidFill>
                <a:prstClr val="black"/>
              </a:solidFill>
              <a:latin typeface="Segeo UI"/>
            </a:endParaRPr>
          </a:p>
          <a:p>
            <a:pPr lvl="0" algn="ctr" defTabSz="300613"/>
            <a:endParaRPr lang="ru-RU" sz="400" b="1" i="1" u="sng" kern="0" dirty="0" smtClean="0">
              <a:solidFill>
                <a:prstClr val="black"/>
              </a:solidFill>
              <a:latin typeface="Segeo UI"/>
            </a:endParaRPr>
          </a:p>
          <a:p>
            <a:pPr lvl="0" algn="ctr" defTabSz="300613"/>
            <a:r>
              <a:rPr lang="ru-RU" sz="1400" b="1" i="1" u="sng" kern="0" dirty="0" smtClean="0">
                <a:solidFill>
                  <a:prstClr val="black"/>
                </a:solidFill>
                <a:latin typeface="Segeo UI"/>
              </a:rPr>
              <a:t>Основные </a:t>
            </a:r>
            <a:r>
              <a:rPr lang="ru-RU" sz="1400" b="1" i="1" u="sng" kern="0" dirty="0">
                <a:solidFill>
                  <a:prstClr val="black"/>
                </a:solidFill>
                <a:latin typeface="Segeo UI"/>
              </a:rPr>
              <a:t>принципы</a:t>
            </a:r>
            <a:r>
              <a:rPr lang="ru-RU" sz="1400" b="1" i="1" u="sng" kern="0" dirty="0" smtClean="0">
                <a:solidFill>
                  <a:prstClr val="black"/>
                </a:solidFill>
                <a:latin typeface="Segeo UI"/>
              </a:rPr>
              <a:t>:</a:t>
            </a:r>
          </a:p>
          <a:p>
            <a:pPr lvl="0" algn="ctr" defTabSz="300613"/>
            <a:endParaRPr lang="ru-RU" sz="400" b="1" i="1" u="sng" kern="0" dirty="0">
              <a:solidFill>
                <a:prstClr val="black"/>
              </a:solidFill>
              <a:latin typeface="Segeo UI"/>
            </a:endParaRPr>
          </a:p>
          <a:p>
            <a:pPr marL="285750" lvl="0" indent="-285750" algn="just" defTabSz="300613">
              <a:buFont typeface="Wingdings" panose="05000000000000000000" pitchFamily="2" charset="2"/>
              <a:buChar char="Ø"/>
            </a:pPr>
            <a:r>
              <a:rPr lang="ru-RU" sz="1400" b="1" i="1" kern="0" dirty="0" smtClean="0">
                <a:solidFill>
                  <a:prstClr val="black"/>
                </a:solidFill>
                <a:latin typeface="Segeo UI"/>
              </a:rPr>
              <a:t>Единообразие </a:t>
            </a:r>
            <a:r>
              <a:rPr lang="ru-RU" sz="1400" b="1" i="1" kern="0" dirty="0">
                <a:solidFill>
                  <a:prstClr val="black"/>
                </a:solidFill>
                <a:latin typeface="Segeo UI"/>
              </a:rPr>
              <a:t>правил формирования и ведения классификатора строительных ресурсов, на основе которого осуществляется государственный мониторинг цен строительных ресурсов</a:t>
            </a:r>
            <a:r>
              <a:rPr lang="ru-RU" sz="1400" b="1" i="1"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b="1" i="1" kern="0" dirty="0">
              <a:solidFill>
                <a:prstClr val="black"/>
              </a:solidFill>
              <a:latin typeface="Segeo UI"/>
            </a:endParaRPr>
          </a:p>
          <a:p>
            <a:pPr marL="285750" lvl="0" indent="-285750" algn="just" defTabSz="300613">
              <a:buFont typeface="Wingdings" panose="05000000000000000000" pitchFamily="2" charset="2"/>
              <a:buChar char="Ø"/>
            </a:pPr>
            <a:r>
              <a:rPr lang="ru-RU" sz="1400" b="1" i="1" kern="0" dirty="0">
                <a:solidFill>
                  <a:prstClr val="black"/>
                </a:solidFill>
                <a:latin typeface="Segeo UI"/>
              </a:rPr>
              <a:t>Порядок и сроки рассмотрения заявок </a:t>
            </a:r>
            <a:r>
              <a:rPr lang="ru-RU" sz="1400" kern="0" dirty="0">
                <a:solidFill>
                  <a:prstClr val="black"/>
                </a:solidFill>
                <a:latin typeface="Segeo UI"/>
              </a:rPr>
              <a:t>на включение в Классификатор, актуализацию в Классификаторе или исключение </a:t>
            </a:r>
            <a:r>
              <a:rPr lang="ru-RU" sz="1400" kern="0" dirty="0" smtClean="0">
                <a:solidFill>
                  <a:prstClr val="black"/>
                </a:solidFill>
                <a:latin typeface="Segeo UI"/>
              </a:rPr>
              <a:t>                             из </a:t>
            </a:r>
            <a:r>
              <a:rPr lang="ru-RU" sz="1400" kern="0" dirty="0">
                <a:solidFill>
                  <a:prstClr val="black"/>
                </a:solidFill>
                <a:latin typeface="Segeo UI"/>
              </a:rPr>
              <a:t>Классификатора строительного ресурса, </a:t>
            </a:r>
            <a:r>
              <a:rPr lang="ru-RU" sz="1400" b="1" i="1" kern="0" dirty="0">
                <a:solidFill>
                  <a:prstClr val="black"/>
                </a:solidFill>
                <a:latin typeface="Segeo UI"/>
              </a:rPr>
              <a:t>поступающих от юридических лиц и индивидуальных предпринимателей, включенных в перечень юридических лиц и индивидуальных предпринимателей, </a:t>
            </a:r>
            <a:r>
              <a:rPr lang="ru-RU" sz="1400" kern="0" dirty="0">
                <a:solidFill>
                  <a:prstClr val="black"/>
                </a:solidFill>
                <a:latin typeface="Segeo UI"/>
              </a:rPr>
              <a:t>предоставляющих информацию, необходимую для формирования сметных цен строительных ресурсов</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Классификатор является </a:t>
            </a:r>
            <a:r>
              <a:rPr lang="ru-RU" sz="1400" b="1" i="1" kern="0" dirty="0">
                <a:solidFill>
                  <a:prstClr val="black"/>
                </a:solidFill>
                <a:latin typeface="Segeo UI"/>
              </a:rPr>
              <a:t>открытым и общедоступным </a:t>
            </a:r>
            <a:r>
              <a:rPr lang="ru-RU" sz="1400" kern="0" dirty="0">
                <a:solidFill>
                  <a:prstClr val="black"/>
                </a:solidFill>
                <a:latin typeface="Segeo UI"/>
              </a:rPr>
              <a:t>для круглосуточного ознакомления и использования </a:t>
            </a:r>
            <a:r>
              <a:rPr lang="ru-RU" sz="1400" b="1" i="1" kern="0" dirty="0">
                <a:solidFill>
                  <a:prstClr val="black"/>
                </a:solidFill>
                <a:latin typeface="Segeo UI"/>
              </a:rPr>
              <a:t>без взимания платы</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Классификатор </a:t>
            </a:r>
            <a:r>
              <a:rPr lang="ru-RU" sz="1400" b="1" i="1" kern="0" dirty="0">
                <a:solidFill>
                  <a:prstClr val="black"/>
                </a:solidFill>
                <a:latin typeface="Segeo UI"/>
              </a:rPr>
              <a:t>не содержит сведений составляющих государственную тайну</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При формировании Классификатора </a:t>
            </a:r>
            <a:r>
              <a:rPr lang="ru-RU" sz="1400" b="1" i="1" kern="0" dirty="0">
                <a:solidFill>
                  <a:prstClr val="black"/>
                </a:solidFill>
                <a:latin typeface="Segeo UI"/>
              </a:rPr>
              <a:t>строительные ресурсы распределяются по книгам, частям, разделам, группам</a:t>
            </a:r>
            <a:r>
              <a:rPr lang="ru-RU" sz="14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400" kern="0" dirty="0">
                <a:solidFill>
                  <a:prstClr val="black"/>
                </a:solidFill>
                <a:latin typeface="Segeo UI"/>
              </a:rPr>
              <a:t>Классификатор формируется и </a:t>
            </a:r>
            <a:r>
              <a:rPr lang="ru-RU" sz="1400" b="1" i="1" kern="0" dirty="0">
                <a:solidFill>
                  <a:prstClr val="black"/>
                </a:solidFill>
                <a:latin typeface="Segeo UI"/>
              </a:rPr>
              <a:t>ведется на русском языке</a:t>
            </a:r>
            <a:r>
              <a:rPr lang="ru-RU" sz="1400" kern="0" dirty="0">
                <a:solidFill>
                  <a:prstClr val="black"/>
                </a:solidFill>
                <a:latin typeface="Segeo UI"/>
              </a:rPr>
              <a:t>. В случаях, предусмотренных федеральными </a:t>
            </a:r>
            <a:r>
              <a:rPr lang="ru-RU" sz="1400" kern="0" dirty="0" smtClean="0">
                <a:solidFill>
                  <a:prstClr val="black"/>
                </a:solidFill>
                <a:latin typeface="Segeo UI"/>
              </a:rPr>
              <a:t>законами и </a:t>
            </a:r>
            <a:r>
              <a:rPr lang="ru-RU" sz="1400" kern="0" dirty="0">
                <a:solidFill>
                  <a:prstClr val="black"/>
                </a:solidFill>
                <a:latin typeface="Segeo UI"/>
              </a:rPr>
              <a:t>принимаемыми в соответствии с ними нормативными правовыми актами, </a:t>
            </a:r>
            <a:r>
              <a:rPr lang="ru-RU" sz="1400" b="1" i="1" kern="0" dirty="0">
                <a:solidFill>
                  <a:prstClr val="black"/>
                </a:solidFill>
                <a:latin typeface="Segeo UI"/>
              </a:rPr>
              <a:t>информация может включаться </a:t>
            </a:r>
            <a:r>
              <a:rPr lang="ru-RU" sz="1400" b="1" i="1" kern="0" dirty="0" smtClean="0">
                <a:solidFill>
                  <a:prstClr val="black"/>
                </a:solidFill>
                <a:latin typeface="Segeo UI"/>
              </a:rPr>
              <a:t> в </a:t>
            </a:r>
            <a:r>
              <a:rPr lang="ru-RU" sz="1400" b="1" i="1" kern="0" dirty="0">
                <a:solidFill>
                  <a:prstClr val="black"/>
                </a:solidFill>
                <a:latin typeface="Segeo UI"/>
              </a:rPr>
              <a:t>Классификатор с использованием букв латинского алфавита</a:t>
            </a:r>
            <a:r>
              <a:rPr lang="ru-RU" sz="1400" b="1" i="1"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400" b="1" i="1" kern="0" dirty="0">
              <a:solidFill>
                <a:prstClr val="black"/>
              </a:solidFill>
              <a:latin typeface="Segeo UI"/>
            </a:endParaRPr>
          </a:p>
          <a:p>
            <a:pPr marL="285750" lvl="0" indent="-285750" algn="just" defTabSz="300613">
              <a:buFont typeface="Wingdings" panose="05000000000000000000" pitchFamily="2" charset="2"/>
              <a:buChar char="Ø"/>
            </a:pPr>
            <a:r>
              <a:rPr lang="ru-RU" sz="1400" b="1" i="1" kern="0" dirty="0">
                <a:solidFill>
                  <a:prstClr val="black"/>
                </a:solidFill>
                <a:latin typeface="Segeo UI"/>
              </a:rPr>
              <a:t>Не допускается включение в структуру наименования характеристик, указывающих на конкретного производителя, импортера или поставщика </a:t>
            </a:r>
            <a:r>
              <a:rPr lang="ru-RU" sz="1400" kern="0" dirty="0">
                <a:solidFill>
                  <a:prstClr val="black"/>
                </a:solidFill>
                <a:latin typeface="Segeo UI"/>
              </a:rPr>
              <a:t>(наименование изготовителя, марки, выпускаемой конкретным производителем, технических характеристик, не предусмотренных действующей нормативно-технической документацией).</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p:txBody>
      </p:sp>
      <p:sp>
        <p:nvSpPr>
          <p:cNvPr id="8"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40332269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542" y="945999"/>
            <a:ext cx="12008942" cy="892552"/>
          </a:xfrm>
          <a:prstGeom prst="rect">
            <a:avLst/>
          </a:prstGeom>
        </p:spPr>
        <p:txBody>
          <a:bodyPr wrap="square">
            <a:spAutoFit/>
          </a:bodyPr>
          <a:lstStyle/>
          <a:p>
            <a:pPr lvl="0" algn="ctr" defTabSz="300613"/>
            <a:r>
              <a:rPr lang="ru-RU" b="1" kern="0" dirty="0" smtClean="0">
                <a:solidFill>
                  <a:prstClr val="black"/>
                </a:solidFill>
                <a:latin typeface="Segeo UI"/>
              </a:rPr>
              <a:t>Приказ </a:t>
            </a:r>
            <a:r>
              <a:rPr lang="ru-RU" b="1" kern="0" dirty="0">
                <a:solidFill>
                  <a:prstClr val="black"/>
                </a:solidFill>
                <a:latin typeface="Segeo UI"/>
              </a:rPr>
              <a:t>Минстроя России от 2 марта 2017 г. № 597/</a:t>
            </a:r>
            <a:r>
              <a:rPr lang="ru-RU" b="1" kern="0" dirty="0" err="1">
                <a:solidFill>
                  <a:prstClr val="black"/>
                </a:solidFill>
                <a:latin typeface="Segeo UI"/>
              </a:rPr>
              <a:t>пр</a:t>
            </a:r>
            <a:r>
              <a:rPr lang="ru-RU" b="1" kern="0" dirty="0">
                <a:solidFill>
                  <a:prstClr val="black"/>
                </a:solidFill>
                <a:latin typeface="Segeo UI"/>
              </a:rPr>
              <a:t> </a:t>
            </a:r>
          </a:p>
          <a:p>
            <a:pPr lvl="0" algn="ctr" defTabSz="300613"/>
            <a:r>
              <a:rPr lang="ru-RU" b="1" kern="0" dirty="0">
                <a:solidFill>
                  <a:prstClr val="black"/>
                </a:solidFill>
                <a:latin typeface="Segeo UI"/>
              </a:rPr>
              <a:t>«О формировании классификатора строительных ресурсов»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rPr>
              <a:t>25</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нутый угол 6"/>
          <p:cNvSpPr/>
          <p:nvPr/>
        </p:nvSpPr>
        <p:spPr>
          <a:xfrm>
            <a:off x="237891" y="1679734"/>
            <a:ext cx="4940599" cy="400261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800"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600" b="1" i="1" u="sng" strike="noStrike" kern="0" cap="none" spc="0" normalizeH="0" baseline="0" noProof="0" dirty="0" smtClean="0">
                <a:ln>
                  <a:noFill/>
                </a:ln>
                <a:solidFill>
                  <a:prstClr val="black"/>
                </a:solidFill>
                <a:effectLst/>
                <a:uLnTx/>
                <a:uFillTx/>
                <a:latin typeface="Segeo UI"/>
              </a:rPr>
              <a:t>Устанавливает: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500" b="1" i="1" u="sng" strike="noStrike" kern="0" cap="none" spc="0" normalizeH="0" baseline="0" noProof="0" dirty="0" smtClean="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Систематизированный </a:t>
            </a:r>
            <a:r>
              <a:rPr lang="ru-RU" sz="1600" kern="0" dirty="0">
                <a:solidFill>
                  <a:prstClr val="black"/>
                </a:solidFill>
                <a:latin typeface="Segeo UI"/>
              </a:rPr>
              <a:t>перечень используемых при строительстве объектов капитального строительства материалов, изделий, конструкций, оборудования, </a:t>
            </a:r>
            <a:r>
              <a:rPr lang="ru-RU" sz="1600" kern="0" dirty="0" smtClean="0">
                <a:solidFill>
                  <a:prstClr val="black"/>
                </a:solidFill>
                <a:latin typeface="Segeo UI"/>
              </a:rPr>
              <a:t>машин                       </a:t>
            </a:r>
            <a:r>
              <a:rPr lang="ru-RU" sz="1600" kern="0" dirty="0">
                <a:solidFill>
                  <a:prstClr val="black"/>
                </a:solidFill>
                <a:latin typeface="Segeo UI"/>
              </a:rPr>
              <a:t>и механизмов, </a:t>
            </a:r>
            <a:r>
              <a:rPr lang="ru-RU" sz="1600" kern="0" dirty="0" smtClean="0">
                <a:solidFill>
                  <a:prstClr val="black"/>
                </a:solidFill>
                <a:latin typeface="Segeo UI"/>
              </a:rPr>
              <a:t>каждому из </a:t>
            </a:r>
            <a:r>
              <a:rPr lang="ru-RU" sz="1600" kern="0" dirty="0">
                <a:solidFill>
                  <a:prstClr val="black"/>
                </a:solidFill>
                <a:latin typeface="Segeo UI"/>
              </a:rPr>
              <a:t>которых присвоен определенный код, </a:t>
            </a:r>
            <a:r>
              <a:rPr lang="ru-RU" sz="1600" kern="0" dirty="0" smtClean="0">
                <a:solidFill>
                  <a:prstClr val="black"/>
                </a:solidFill>
                <a:latin typeface="Segeo UI"/>
              </a:rPr>
              <a:t>гармонизированный с </a:t>
            </a:r>
            <a:r>
              <a:rPr lang="ru-RU" sz="1600" kern="0" dirty="0">
                <a:solidFill>
                  <a:prstClr val="black"/>
                </a:solidFill>
                <a:latin typeface="Segeo UI"/>
              </a:rPr>
              <a:t>Общероссийским классификатором продукции по видам экономической деятельности, который формируется Министерством строительства </a:t>
            </a:r>
            <a:r>
              <a:rPr lang="ru-RU" sz="1600" kern="0" dirty="0" smtClean="0">
                <a:solidFill>
                  <a:prstClr val="black"/>
                </a:solidFill>
                <a:latin typeface="Segeo UI"/>
              </a:rPr>
              <a:t>               и </a:t>
            </a:r>
            <a:r>
              <a:rPr lang="ru-RU" sz="1600" kern="0" dirty="0">
                <a:solidFill>
                  <a:prstClr val="black"/>
                </a:solidFill>
                <a:latin typeface="Segeo UI"/>
              </a:rPr>
              <a:t>жилищно-коммунального хозяйства Российской Федерации и размещается в федеральной государственной информационной системе ценообразования в строительстве.</a:t>
            </a:r>
          </a:p>
        </p:txBody>
      </p:sp>
      <p:sp>
        <p:nvSpPr>
          <p:cNvPr id="10"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8" name="Загнутый угол 7"/>
          <p:cNvSpPr/>
          <p:nvPr/>
        </p:nvSpPr>
        <p:spPr>
          <a:xfrm>
            <a:off x="5504775" y="1679733"/>
            <a:ext cx="6457070" cy="400261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2000" b="1" i="1" u="sng" kern="0" dirty="0" smtClean="0">
              <a:solidFill>
                <a:prstClr val="black"/>
              </a:solidFill>
              <a:latin typeface="Segeo UI"/>
            </a:endParaRPr>
          </a:p>
          <a:p>
            <a:pPr lvl="0" algn="ctr" defTabSz="300613"/>
            <a:endParaRPr lang="ru-RU" sz="2000" b="1" i="1" u="sng" kern="0" dirty="0" smtClean="0">
              <a:solidFill>
                <a:prstClr val="black"/>
              </a:solidFill>
              <a:latin typeface="Segeo UI"/>
            </a:endParaRPr>
          </a:p>
          <a:p>
            <a:pPr lvl="0" algn="ctr" defTabSz="300613"/>
            <a:endParaRPr lang="ru-RU" sz="2000" b="1" i="1" u="sng" kern="0" dirty="0" smtClean="0">
              <a:solidFill>
                <a:prstClr val="black"/>
              </a:solidFill>
              <a:latin typeface="Segeo UI"/>
            </a:endParaRPr>
          </a:p>
          <a:p>
            <a:pPr lvl="0" algn="ctr" defTabSz="300613"/>
            <a:endParaRPr lang="ru-RU" sz="2000"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endParaRPr lang="ru-RU" sz="1600" b="1" i="1" u="sng" kern="0" dirty="0">
              <a:solidFill>
                <a:prstClr val="black"/>
              </a:solidFill>
              <a:latin typeface="Segeo UI"/>
            </a:endParaRPr>
          </a:p>
          <a:p>
            <a:pPr lvl="0" algn="ctr" defTabSz="300613"/>
            <a:r>
              <a:rPr lang="ru-RU" sz="1400" b="1" i="1" u="sng" kern="0" dirty="0" smtClean="0">
                <a:solidFill>
                  <a:prstClr val="black"/>
                </a:solidFill>
                <a:latin typeface="Segeo UI"/>
              </a:rPr>
              <a:t>В </a:t>
            </a:r>
            <a:r>
              <a:rPr lang="ru-RU" sz="1400" b="1" i="1" u="sng" kern="0" dirty="0">
                <a:solidFill>
                  <a:prstClr val="black"/>
                </a:solidFill>
                <a:latin typeface="Segeo UI"/>
              </a:rPr>
              <a:t>соответствии с постановлением Правительства Российской Федерации </a:t>
            </a:r>
          </a:p>
          <a:p>
            <a:pPr lvl="0" algn="ctr" defTabSz="300613"/>
            <a:r>
              <a:rPr lang="ru-RU" sz="1400" b="1" i="1" u="sng" kern="0" dirty="0">
                <a:solidFill>
                  <a:prstClr val="black"/>
                </a:solidFill>
                <a:latin typeface="Segeo UI"/>
              </a:rPr>
              <a:t>от 23 декабря 2016 г. № 1452 «О мониторинге цен строительных ресурсов» и приказа  Минстроя России от 2 марта 2017 г. № 597/</a:t>
            </a:r>
            <a:r>
              <a:rPr lang="ru-RU" sz="1400" b="1" i="1" u="sng" kern="0" dirty="0" err="1">
                <a:solidFill>
                  <a:prstClr val="black"/>
                </a:solidFill>
                <a:latin typeface="Segeo UI"/>
              </a:rPr>
              <a:t>пр</a:t>
            </a:r>
            <a:r>
              <a:rPr lang="ru-RU" sz="1400" b="1" i="1" u="sng" kern="0" dirty="0">
                <a:solidFill>
                  <a:prstClr val="black"/>
                </a:solidFill>
                <a:latin typeface="Segeo UI"/>
              </a:rPr>
              <a:t> </a:t>
            </a:r>
            <a:r>
              <a:rPr lang="ru-RU" sz="1400" b="1" i="1" u="sng" kern="0" dirty="0" smtClean="0">
                <a:solidFill>
                  <a:prstClr val="black"/>
                </a:solidFill>
                <a:latin typeface="Segeo UI"/>
              </a:rPr>
              <a:t>            в </a:t>
            </a:r>
            <a:r>
              <a:rPr lang="ru-RU" sz="1400" b="1" i="1" u="sng" kern="0" dirty="0">
                <a:solidFill>
                  <a:prstClr val="black"/>
                </a:solidFill>
                <a:latin typeface="Segeo UI"/>
              </a:rPr>
              <a:t>Классификатор строительных ресурсов включено</a:t>
            </a:r>
            <a:r>
              <a:rPr lang="ru-RU" sz="1400" b="1" i="1" u="sng" kern="0" dirty="0" smtClean="0">
                <a:solidFill>
                  <a:prstClr val="black"/>
                </a:solidFill>
                <a:latin typeface="Segeo UI"/>
              </a:rPr>
              <a:t>:</a:t>
            </a:r>
            <a:endParaRPr lang="ru-RU" sz="1600" b="1" i="1" u="sng" kern="0" dirty="0" smtClean="0">
              <a:solidFill>
                <a:prstClr val="black"/>
              </a:solidFill>
              <a:latin typeface="Segeo UI"/>
            </a:endParaRPr>
          </a:p>
          <a:p>
            <a:pPr lvl="0" defTabSz="300613"/>
            <a:r>
              <a:rPr lang="ru-RU" sz="2400" kern="0" dirty="0" smtClean="0">
                <a:solidFill>
                  <a:prstClr val="black"/>
                </a:solidFill>
                <a:latin typeface="Segeo UI"/>
              </a:rPr>
              <a:t>В</a:t>
            </a:r>
            <a:r>
              <a:rPr lang="ru-RU" sz="2400" i="1" kern="0" dirty="0" smtClean="0">
                <a:solidFill>
                  <a:prstClr val="black"/>
                </a:solidFill>
                <a:latin typeface="Segeo UI"/>
              </a:rPr>
              <a:t> </a:t>
            </a:r>
            <a:r>
              <a:rPr lang="ru-RU" sz="2400" b="1" i="1" kern="0" dirty="0" smtClean="0">
                <a:solidFill>
                  <a:srgbClr val="FF0000"/>
                </a:solidFill>
                <a:latin typeface="Segeo UI"/>
              </a:rPr>
              <a:t>2019 г. </a:t>
            </a:r>
            <a:r>
              <a:rPr lang="ru-RU" sz="1600" kern="0" dirty="0">
                <a:latin typeface="Segeo UI"/>
              </a:rPr>
              <a:t>включено</a:t>
            </a:r>
            <a:r>
              <a:rPr lang="ru-RU" sz="2400" b="1" i="1" kern="0" dirty="0" smtClean="0">
                <a:solidFill>
                  <a:srgbClr val="FF0000"/>
                </a:solidFill>
                <a:latin typeface="Segeo UI"/>
              </a:rPr>
              <a:t> </a:t>
            </a:r>
            <a:r>
              <a:rPr lang="ru-RU" sz="2400" kern="0" dirty="0" smtClean="0">
                <a:latin typeface="Segeo UI"/>
              </a:rPr>
              <a:t>– </a:t>
            </a:r>
            <a:r>
              <a:rPr lang="ru-RU" sz="2400" b="1" kern="0" dirty="0" smtClean="0">
                <a:latin typeface="Segeo UI"/>
              </a:rPr>
              <a:t>13 286</a:t>
            </a:r>
          </a:p>
          <a:p>
            <a:pPr marL="285750" lvl="0" indent="-285750" defTabSz="300613">
              <a:buFont typeface="Wingdings" panose="05000000000000000000" pitchFamily="2" charset="2"/>
              <a:buChar char="Ø"/>
            </a:pPr>
            <a:r>
              <a:rPr lang="ru-RU" sz="1600" kern="0" dirty="0">
                <a:latin typeface="Segeo UI"/>
              </a:rPr>
              <a:t>положительно рассмотрено </a:t>
            </a:r>
            <a:r>
              <a:rPr lang="ru-RU" sz="1600" b="1" kern="0" dirty="0">
                <a:latin typeface="Segeo UI"/>
              </a:rPr>
              <a:t>246</a:t>
            </a:r>
            <a:r>
              <a:rPr lang="ru-RU" sz="1600" kern="0" dirty="0">
                <a:latin typeface="Segeo UI"/>
              </a:rPr>
              <a:t> заявок юр. лиц</a:t>
            </a:r>
          </a:p>
          <a:p>
            <a:pPr marL="285750" lvl="0" indent="-285750" defTabSz="300613">
              <a:buFont typeface="Wingdings" panose="05000000000000000000" pitchFamily="2" charset="2"/>
              <a:buChar char="Ø"/>
            </a:pPr>
            <a:r>
              <a:rPr lang="ru-RU" sz="1600" kern="0" dirty="0">
                <a:latin typeface="Segeo UI"/>
              </a:rPr>
              <a:t>дополнительно внесено </a:t>
            </a:r>
            <a:r>
              <a:rPr lang="ru-RU" sz="1600" b="1" kern="0" dirty="0">
                <a:latin typeface="Segeo UI"/>
              </a:rPr>
              <a:t>11 395 </a:t>
            </a:r>
            <a:r>
              <a:rPr lang="ru-RU" sz="1600" kern="0" dirty="0">
                <a:latin typeface="Segeo UI"/>
              </a:rPr>
              <a:t>строительных ресурсов</a:t>
            </a:r>
          </a:p>
          <a:p>
            <a:pPr lvl="0" defTabSz="300613"/>
            <a:r>
              <a:rPr lang="ru-RU" sz="2400" kern="0" dirty="0">
                <a:solidFill>
                  <a:prstClr val="black"/>
                </a:solidFill>
                <a:latin typeface="Segeo UI"/>
              </a:rPr>
              <a:t>В</a:t>
            </a:r>
            <a:r>
              <a:rPr lang="ru-RU" sz="2400" i="1" kern="0" dirty="0">
                <a:solidFill>
                  <a:prstClr val="black"/>
                </a:solidFill>
                <a:latin typeface="Segeo UI"/>
              </a:rPr>
              <a:t> </a:t>
            </a:r>
            <a:r>
              <a:rPr lang="ru-RU" sz="2400" b="1" i="1" kern="0" dirty="0" smtClean="0">
                <a:solidFill>
                  <a:srgbClr val="FF0000"/>
                </a:solidFill>
                <a:latin typeface="Segeo UI"/>
              </a:rPr>
              <a:t>2020 </a:t>
            </a:r>
            <a:r>
              <a:rPr lang="ru-RU" sz="2400" b="1" i="1" kern="0" dirty="0">
                <a:solidFill>
                  <a:srgbClr val="FF0000"/>
                </a:solidFill>
                <a:latin typeface="Segeo UI"/>
              </a:rPr>
              <a:t>г. </a:t>
            </a:r>
            <a:r>
              <a:rPr lang="ru-RU" sz="1600" kern="0" dirty="0" smtClean="0">
                <a:latin typeface="Segeo UI"/>
              </a:rPr>
              <a:t>(</a:t>
            </a:r>
            <a:r>
              <a:rPr lang="ru-RU" sz="1600" kern="0" dirty="0" smtClean="0">
                <a:solidFill>
                  <a:prstClr val="black"/>
                </a:solidFill>
                <a:latin typeface="Segeo UI"/>
              </a:rPr>
              <a:t>по состоянию на 26 ноября 2020 г.) </a:t>
            </a:r>
          </a:p>
          <a:p>
            <a:pPr lvl="0" defTabSz="300613"/>
            <a:r>
              <a:rPr lang="ru-RU" sz="1600" kern="0" dirty="0" smtClean="0">
                <a:solidFill>
                  <a:prstClr val="black"/>
                </a:solidFill>
                <a:latin typeface="Segeo UI"/>
              </a:rPr>
              <a:t>рассмотрено </a:t>
            </a:r>
            <a:r>
              <a:rPr lang="ru-RU" sz="2400" kern="0" dirty="0">
                <a:solidFill>
                  <a:prstClr val="black"/>
                </a:solidFill>
                <a:latin typeface="Segeo UI"/>
              </a:rPr>
              <a:t>– </a:t>
            </a:r>
            <a:r>
              <a:rPr lang="ru-RU" sz="2400" b="1" kern="0" dirty="0" smtClean="0">
                <a:solidFill>
                  <a:prstClr val="black"/>
                </a:solidFill>
                <a:latin typeface="Segeo UI"/>
              </a:rPr>
              <a:t>8 069</a:t>
            </a:r>
            <a:endParaRPr lang="ru-RU" sz="2400" b="1" kern="0" dirty="0">
              <a:solidFill>
                <a:prstClr val="black"/>
              </a:solidFill>
              <a:latin typeface="Segeo UI"/>
            </a:endParaRPr>
          </a:p>
          <a:p>
            <a:pPr marL="342900" lvl="0" indent="-342900" defTabSz="300613">
              <a:buFont typeface="Wingdings" panose="05000000000000000000" pitchFamily="2" charset="2"/>
              <a:buChar char="Ø"/>
            </a:pPr>
            <a:r>
              <a:rPr lang="ru-RU" sz="1600" kern="0" dirty="0">
                <a:latin typeface="Segeo UI"/>
              </a:rPr>
              <a:t>положительно рассмотрено </a:t>
            </a:r>
            <a:r>
              <a:rPr lang="ru-RU" sz="1600" b="1" kern="0" dirty="0">
                <a:latin typeface="Segeo UI"/>
              </a:rPr>
              <a:t>155</a:t>
            </a:r>
            <a:r>
              <a:rPr lang="ru-RU" sz="1600" kern="0" dirty="0">
                <a:latin typeface="Segeo UI"/>
              </a:rPr>
              <a:t> </a:t>
            </a:r>
            <a:r>
              <a:rPr lang="ru-RU" sz="1600" kern="0" dirty="0" smtClean="0">
                <a:latin typeface="Segeo UI"/>
              </a:rPr>
              <a:t>заявок </a:t>
            </a:r>
            <a:r>
              <a:rPr lang="ru-RU" sz="1600" kern="0" dirty="0">
                <a:latin typeface="Segeo UI"/>
              </a:rPr>
              <a:t>юр. лиц</a:t>
            </a:r>
          </a:p>
          <a:p>
            <a:pPr marL="342900" lvl="0" indent="-342900" defTabSz="300613">
              <a:buFont typeface="Wingdings" panose="05000000000000000000" pitchFamily="2" charset="2"/>
              <a:buChar char="Ø"/>
            </a:pPr>
            <a:r>
              <a:rPr lang="ru-RU" sz="1600" kern="0" dirty="0">
                <a:latin typeface="Segeo UI"/>
              </a:rPr>
              <a:t>дополнительно внесено </a:t>
            </a:r>
            <a:r>
              <a:rPr lang="ru-RU" sz="1600" b="1" kern="0" dirty="0">
                <a:latin typeface="Segeo UI"/>
              </a:rPr>
              <a:t>6 </a:t>
            </a:r>
            <a:r>
              <a:rPr lang="ru-RU" sz="1600" b="1" kern="0" dirty="0" smtClean="0">
                <a:latin typeface="Segeo UI"/>
              </a:rPr>
              <a:t>160 </a:t>
            </a:r>
            <a:r>
              <a:rPr lang="ru-RU" sz="1600" kern="0" dirty="0">
                <a:latin typeface="Segeo UI"/>
              </a:rPr>
              <a:t>строительных </a:t>
            </a:r>
            <a:r>
              <a:rPr lang="ru-RU" sz="1600" kern="0" dirty="0" smtClean="0">
                <a:latin typeface="Segeo UI"/>
              </a:rPr>
              <a:t>ресурсов</a:t>
            </a:r>
          </a:p>
          <a:p>
            <a:pPr lvl="0" defTabSz="300613"/>
            <a:r>
              <a:rPr lang="ru-RU" sz="1600" kern="0" dirty="0" smtClean="0">
                <a:latin typeface="Segeo UI"/>
              </a:rPr>
              <a:t>Всего в Классификаторе </a:t>
            </a:r>
            <a:r>
              <a:rPr lang="ru-RU" sz="2800" b="1" i="1" kern="0" dirty="0" smtClean="0">
                <a:solidFill>
                  <a:srgbClr val="FF0000"/>
                </a:solidFill>
                <a:latin typeface="Segeo UI"/>
              </a:rPr>
              <a:t>126 897 </a:t>
            </a:r>
            <a:r>
              <a:rPr lang="ru-RU" sz="1600" kern="0" dirty="0" smtClean="0">
                <a:latin typeface="Segeo UI"/>
              </a:rPr>
              <a:t>строительных </a:t>
            </a:r>
          </a:p>
          <a:p>
            <a:pPr lvl="0" defTabSz="300613"/>
            <a:r>
              <a:rPr lang="ru-RU" sz="1600" kern="0" dirty="0">
                <a:latin typeface="Segeo UI"/>
              </a:rPr>
              <a:t>р</a:t>
            </a:r>
            <a:r>
              <a:rPr lang="ru-RU" sz="1600" kern="0" dirty="0" smtClean="0">
                <a:latin typeface="Segeo UI"/>
              </a:rPr>
              <a:t>есурсов, материалов, оборудования, машин и механизмов.</a:t>
            </a:r>
            <a:endParaRPr lang="ru-RU" sz="1600" kern="0" dirty="0">
              <a:latin typeface="Segeo UI"/>
            </a:endParaRPr>
          </a:p>
          <a:p>
            <a:pPr lvl="0" defTabSz="300613"/>
            <a:endParaRPr lang="ru-RU" sz="2400" b="1" kern="0" dirty="0" smtClean="0">
              <a:latin typeface="Segeo UI"/>
            </a:endParaRPr>
          </a:p>
          <a:p>
            <a:pPr lvl="0" algn="ctr" defTabSz="300613"/>
            <a:endParaRPr lang="ru-RU" sz="2400" i="1" kern="0" dirty="0">
              <a:solidFill>
                <a:srgbClr val="FF0000"/>
              </a:solidFill>
              <a:latin typeface="Segeo UI"/>
            </a:endParaRPr>
          </a:p>
          <a:p>
            <a:pPr lvl="0" algn="just" defTabSz="300613"/>
            <a:endParaRPr lang="ru-RU" sz="1600" kern="0" dirty="0">
              <a:solidFill>
                <a:prstClr val="black"/>
              </a:solidFill>
              <a:latin typeface="Segeo UI"/>
            </a:endParaRPr>
          </a:p>
        </p:txBody>
      </p:sp>
      <p:pic>
        <p:nvPicPr>
          <p:cNvPr id="11" name="Рисунок 10"/>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9619" r="30638"/>
          <a:stretch/>
        </p:blipFill>
        <p:spPr>
          <a:xfrm>
            <a:off x="1496928" y="5850796"/>
            <a:ext cx="290497" cy="769524"/>
          </a:xfrm>
          <a:prstGeom prst="rect">
            <a:avLst/>
          </a:prstGeom>
          <a:effectLst>
            <a:outerShdw blurRad="50800" dist="50800" dir="4800000" sx="145000" sy="145000" algn="ctr" rotWithShape="0">
              <a:srgbClr val="FF0000">
                <a:alpha val="18000"/>
              </a:srgbClr>
            </a:outerShdw>
          </a:effectLst>
        </p:spPr>
      </p:pic>
      <p:sp>
        <p:nvSpPr>
          <p:cNvPr id="3" name="TextBox 2"/>
          <p:cNvSpPr txBox="1"/>
          <p:nvPr/>
        </p:nvSpPr>
        <p:spPr>
          <a:xfrm>
            <a:off x="923731" y="5898187"/>
            <a:ext cx="11197753" cy="707886"/>
          </a:xfrm>
          <a:prstGeom prst="rect">
            <a:avLst/>
          </a:prstGeom>
          <a:noFill/>
        </p:spPr>
        <p:txBody>
          <a:bodyPr wrap="square" rtlCol="0">
            <a:spAutoFit/>
          </a:bodyPr>
          <a:lstStyle/>
          <a:p>
            <a:pPr algn="ctr"/>
            <a:r>
              <a:rPr lang="ru-RU" sz="2000" b="1" i="1" kern="0" dirty="0">
                <a:solidFill>
                  <a:prstClr val="black"/>
                </a:solidFill>
                <a:latin typeface="Segeo UI"/>
              </a:rPr>
              <a:t>Классификатор строительных ресурсов – </a:t>
            </a:r>
          </a:p>
          <a:p>
            <a:pPr algn="ctr"/>
            <a:r>
              <a:rPr lang="ru-RU" sz="2000" b="1" i="1" kern="0" dirty="0">
                <a:solidFill>
                  <a:prstClr val="black"/>
                </a:solidFill>
                <a:latin typeface="Segeo UI"/>
              </a:rPr>
              <a:t>основа государственного мониторинга цен строительных </a:t>
            </a:r>
            <a:r>
              <a:rPr lang="ru-RU" sz="2000" b="1" i="1" kern="0" dirty="0" smtClean="0">
                <a:solidFill>
                  <a:prstClr val="black"/>
                </a:solidFill>
                <a:latin typeface="Segeo UI"/>
              </a:rPr>
              <a:t>ресурсов.</a:t>
            </a:r>
            <a:endParaRPr lang="ru-RU" sz="2000" b="1" i="1" kern="0" dirty="0">
              <a:solidFill>
                <a:prstClr val="black"/>
              </a:solidFill>
              <a:latin typeface="Segeo UI"/>
            </a:endParaRPr>
          </a:p>
        </p:txBody>
      </p:sp>
    </p:spTree>
    <p:extLst>
      <p:ext uri="{BB962C8B-B14F-4D97-AF65-F5344CB8AC3E}">
        <p14:creationId xmlns:p14="http://schemas.microsoft.com/office/powerpoint/2010/main" val="26498884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542" y="1019739"/>
            <a:ext cx="12008942" cy="892552"/>
          </a:xfrm>
          <a:prstGeom prst="rect">
            <a:avLst/>
          </a:prstGeom>
        </p:spPr>
        <p:txBody>
          <a:bodyPr wrap="square">
            <a:spAutoFit/>
          </a:bodyPr>
          <a:lstStyle/>
          <a:p>
            <a:pPr lvl="0" algn="ctr" defTabSz="300613"/>
            <a:r>
              <a:rPr lang="ru-RU" b="1" kern="0" dirty="0">
                <a:solidFill>
                  <a:prstClr val="black"/>
                </a:solidFill>
                <a:latin typeface="Segeo UI"/>
              </a:rPr>
              <a:t>Приказ Минстроя России от 30 августа 2020 г. № 500/</a:t>
            </a:r>
            <a:r>
              <a:rPr lang="ru-RU" b="1" kern="0" dirty="0" err="1">
                <a:solidFill>
                  <a:prstClr val="black"/>
                </a:solidFill>
                <a:latin typeface="Segeo UI"/>
              </a:rPr>
              <a:t>пр</a:t>
            </a:r>
            <a:r>
              <a:rPr lang="ru-RU" b="1" kern="0" dirty="0">
                <a:solidFill>
                  <a:prstClr val="black"/>
                </a:solidFill>
                <a:latin typeface="Segeo UI"/>
              </a:rPr>
              <a:t> </a:t>
            </a:r>
          </a:p>
          <a:p>
            <a:pPr lvl="0" algn="ctr" defTabSz="300613"/>
            <a:r>
              <a:rPr lang="ru-RU" b="1" kern="0" dirty="0">
                <a:solidFill>
                  <a:prstClr val="black"/>
                </a:solidFill>
                <a:latin typeface="Segeo UI"/>
              </a:rPr>
              <a:t>«О формировании  сводной номенклатуры </a:t>
            </a:r>
            <a:r>
              <a:rPr lang="ru-RU" b="1" kern="0" dirty="0" err="1">
                <a:solidFill>
                  <a:prstClr val="black"/>
                </a:solidFill>
                <a:latin typeface="Segeo UI"/>
              </a:rPr>
              <a:t>ценообразующих</a:t>
            </a:r>
            <a:r>
              <a:rPr lang="ru-RU" b="1" kern="0" dirty="0">
                <a:solidFill>
                  <a:prstClr val="black"/>
                </a:solidFill>
                <a:latin typeface="Segeo UI"/>
              </a:rPr>
              <a:t> строительных ресурсов»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26</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9" name="Загнутый угол 8"/>
          <p:cNvSpPr/>
          <p:nvPr/>
        </p:nvSpPr>
        <p:spPr>
          <a:xfrm>
            <a:off x="717717" y="2066757"/>
            <a:ext cx="5085923" cy="4474002"/>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2000" b="1" i="1" u="sng" kern="0" dirty="0" smtClean="0">
              <a:solidFill>
                <a:prstClr val="black"/>
              </a:solidFill>
              <a:latin typeface="Segeo UI"/>
            </a:endParaRPr>
          </a:p>
          <a:p>
            <a:pPr lvl="0" algn="ctr" defTabSz="300613"/>
            <a:r>
              <a:rPr lang="ru-RU" sz="2000" b="1" i="1" u="sng" kern="0" dirty="0" smtClean="0">
                <a:solidFill>
                  <a:prstClr val="black"/>
                </a:solidFill>
                <a:latin typeface="Segeo UI"/>
              </a:rPr>
              <a:t>                                            </a:t>
            </a:r>
          </a:p>
          <a:p>
            <a:pPr lvl="0" algn="ctr" defTabSz="300613"/>
            <a:endParaRPr lang="ru-RU" sz="2000" b="1" i="1" u="sng" kern="0" dirty="0" smtClean="0">
              <a:solidFill>
                <a:prstClr val="black"/>
              </a:solidFill>
              <a:latin typeface="Segeo UI"/>
            </a:endParaRPr>
          </a:p>
          <a:p>
            <a:pPr lvl="0" algn="ctr" defTabSz="300613"/>
            <a:endParaRPr lang="ru-RU" sz="2000" b="1" i="1" u="sng" kern="0" dirty="0" smtClean="0">
              <a:solidFill>
                <a:prstClr val="black"/>
              </a:solidFill>
              <a:latin typeface="Segeo UI"/>
            </a:endParaRPr>
          </a:p>
          <a:p>
            <a:pPr lvl="0" algn="ctr" defTabSz="300613"/>
            <a:endParaRPr lang="ru-RU" b="1" i="1" u="sng" kern="0" dirty="0" smtClean="0">
              <a:solidFill>
                <a:prstClr val="black"/>
              </a:solidFill>
              <a:latin typeface="Segeo UI"/>
            </a:endParaRPr>
          </a:p>
          <a:p>
            <a:pPr lvl="0" algn="ctr" defTabSz="300613"/>
            <a:r>
              <a:rPr lang="ru-RU" sz="1600" b="1" i="1" u="sng" kern="0" dirty="0" smtClean="0">
                <a:solidFill>
                  <a:prstClr val="black"/>
                </a:solidFill>
                <a:latin typeface="Segeo UI"/>
              </a:rPr>
              <a:t>Результат: </a:t>
            </a:r>
          </a:p>
          <a:p>
            <a:pPr lvl="0" algn="ctr" defTabSz="300613"/>
            <a:endParaRPr lang="ru-RU" sz="16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Мониторинг субъектами Российской Федерации </a:t>
            </a:r>
            <a:r>
              <a:rPr lang="ru-RU" sz="1600" kern="0" dirty="0">
                <a:solidFill>
                  <a:prstClr val="black"/>
                </a:solidFill>
                <a:latin typeface="Segeo UI"/>
              </a:rPr>
              <a:t>стоимости основных </a:t>
            </a:r>
            <a:r>
              <a:rPr lang="ru-RU" sz="1600" kern="0" dirty="0" err="1">
                <a:solidFill>
                  <a:prstClr val="black"/>
                </a:solidFill>
                <a:latin typeface="Segeo UI"/>
              </a:rPr>
              <a:t>ценообразующих</a:t>
            </a:r>
            <a:r>
              <a:rPr lang="ru-RU" sz="1600" kern="0" dirty="0">
                <a:solidFill>
                  <a:prstClr val="black"/>
                </a:solidFill>
                <a:latin typeface="Segeo UI"/>
              </a:rPr>
              <a:t> ресурсов, используемых при строительстве объектов капитального и дорожного строительства в разрезе субъектов Российской Федерации </a:t>
            </a:r>
            <a:r>
              <a:rPr lang="ru-RU" sz="1600" kern="0" dirty="0" smtClean="0">
                <a:solidFill>
                  <a:prstClr val="black"/>
                </a:solidFill>
                <a:latin typeface="Segeo UI"/>
              </a:rPr>
              <a:t>                 и </a:t>
            </a:r>
            <a:r>
              <a:rPr lang="ru-RU" sz="1600" kern="0" dirty="0">
                <a:solidFill>
                  <a:prstClr val="black"/>
                </a:solidFill>
                <a:latin typeface="Segeo UI"/>
              </a:rPr>
              <a:t>установление единообразия предоставления результатов мониторинга субъектами Российской Федерации </a:t>
            </a:r>
            <a:r>
              <a:rPr lang="ru-RU" sz="1600" kern="0" dirty="0" smtClean="0">
                <a:solidFill>
                  <a:prstClr val="black"/>
                </a:solidFill>
                <a:latin typeface="Segeo UI"/>
              </a:rPr>
              <a:t>                  для </a:t>
            </a:r>
            <a:r>
              <a:rPr lang="ru-RU" sz="1600" kern="0" dirty="0">
                <a:solidFill>
                  <a:prstClr val="black"/>
                </a:solidFill>
                <a:latin typeface="Segeo UI"/>
              </a:rPr>
              <a:t>расчета индексов изменения сметной стоимости строительства объектов капитального строительства расчетным </a:t>
            </a:r>
            <a:r>
              <a:rPr lang="ru-RU" sz="1600" kern="0" dirty="0" smtClean="0">
                <a:solidFill>
                  <a:prstClr val="black"/>
                </a:solidFill>
                <a:latin typeface="Segeo UI"/>
              </a:rPr>
              <a:t>методом, а так же для определения сметных цен.</a:t>
            </a:r>
            <a:endParaRPr lang="ru-RU" sz="1600" kern="0" dirty="0">
              <a:solidFill>
                <a:prstClr val="black"/>
              </a:solidFill>
              <a:latin typeface="Segeo UI"/>
            </a:endParaRPr>
          </a:p>
          <a:p>
            <a:pPr lvl="0" defTabSz="300613"/>
            <a:endParaRPr lang="ru-RU" sz="2400" b="1" kern="0" dirty="0" smtClean="0">
              <a:latin typeface="Segeo UI"/>
            </a:endParaRPr>
          </a:p>
          <a:p>
            <a:pPr lvl="0" algn="ctr" defTabSz="300613"/>
            <a:endParaRPr lang="ru-RU" sz="2400" i="1" kern="0" dirty="0">
              <a:solidFill>
                <a:srgbClr val="FF0000"/>
              </a:solidFill>
              <a:latin typeface="Segeo UI"/>
            </a:endParaRPr>
          </a:p>
          <a:p>
            <a:pPr lvl="0" algn="just" defTabSz="300613"/>
            <a:endParaRPr lang="ru-RU" sz="1600" kern="0" dirty="0">
              <a:solidFill>
                <a:prstClr val="black"/>
              </a:solidFill>
              <a:latin typeface="Segeo UI"/>
            </a:endParaRPr>
          </a:p>
        </p:txBody>
      </p:sp>
      <p:sp>
        <p:nvSpPr>
          <p:cNvPr id="8" name="Овал 7"/>
          <p:cNvSpPr/>
          <p:nvPr/>
        </p:nvSpPr>
        <p:spPr>
          <a:xfrm>
            <a:off x="6281279" y="2180007"/>
            <a:ext cx="4178337" cy="3604973"/>
          </a:xfrm>
          <a:prstGeom prst="ellipse">
            <a:avLst/>
          </a:prstGeom>
          <a:solidFill>
            <a:schemeClr val="accent1">
              <a:lumMod val="20000"/>
              <a:lumOff val="80000"/>
            </a:schemeClr>
          </a:solidFill>
          <a:effectLst>
            <a:glow rad="228600">
              <a:schemeClr val="accent1">
                <a:satMod val="175000"/>
                <a:alpha val="40000"/>
              </a:schemeClr>
            </a:glow>
            <a:outerShdw blurRad="50800" dist="50800" dir="5400000" algn="ctr" rotWithShape="0">
              <a:schemeClr val="accent1">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300613"/>
            <a:r>
              <a:rPr lang="ru-RU" b="1" i="1" u="sng" kern="0" dirty="0" smtClean="0">
                <a:solidFill>
                  <a:prstClr val="black"/>
                </a:solidFill>
                <a:latin typeface="Segeo UI"/>
              </a:rPr>
              <a:t>Содержит</a:t>
            </a:r>
            <a:r>
              <a:rPr lang="ru-RU" b="1" i="1" kern="0" dirty="0" smtClean="0">
                <a:solidFill>
                  <a:prstClr val="black"/>
                </a:solidFill>
                <a:latin typeface="Segeo UI"/>
              </a:rPr>
              <a:t> </a:t>
            </a:r>
          </a:p>
          <a:p>
            <a:pPr lvl="0" algn="ctr" defTabSz="300613"/>
            <a:r>
              <a:rPr lang="ru-RU" i="1" kern="0" dirty="0" smtClean="0">
                <a:solidFill>
                  <a:prstClr val="black"/>
                </a:solidFill>
                <a:latin typeface="Segeo UI"/>
              </a:rPr>
              <a:t>(по состоянию на </a:t>
            </a:r>
          </a:p>
          <a:p>
            <a:pPr lvl="0" algn="ctr" defTabSz="300613"/>
            <a:r>
              <a:rPr lang="ru-RU" i="1" kern="0" dirty="0" smtClean="0">
                <a:solidFill>
                  <a:prstClr val="black"/>
                </a:solidFill>
                <a:latin typeface="Segeo UI"/>
              </a:rPr>
              <a:t>26 ноября 2020 г.)</a:t>
            </a:r>
            <a:r>
              <a:rPr lang="ru-RU" b="1" i="1" kern="0" dirty="0" smtClean="0">
                <a:solidFill>
                  <a:prstClr val="black"/>
                </a:solidFill>
                <a:latin typeface="Segeo UI"/>
              </a:rPr>
              <a:t>:</a:t>
            </a:r>
            <a:r>
              <a:rPr lang="ru-RU" b="1" i="1" u="sng" kern="0" dirty="0" smtClean="0">
                <a:solidFill>
                  <a:prstClr val="black"/>
                </a:solidFill>
                <a:latin typeface="Segeo UI"/>
              </a:rPr>
              <a:t> </a:t>
            </a:r>
          </a:p>
          <a:p>
            <a:pPr lvl="0" algn="ctr" defTabSz="300613"/>
            <a:endParaRPr lang="ru-RU" sz="2000" b="1" kern="0" dirty="0" smtClean="0">
              <a:solidFill>
                <a:prstClr val="black"/>
              </a:solidFill>
              <a:latin typeface="Segeo UI"/>
            </a:endParaRPr>
          </a:p>
          <a:p>
            <a:pPr lvl="0" algn="ctr" defTabSz="300613"/>
            <a:r>
              <a:rPr lang="ru-RU" sz="3200" b="1" kern="0" dirty="0" smtClean="0">
                <a:solidFill>
                  <a:prstClr val="black"/>
                </a:solidFill>
                <a:latin typeface="Segeo UI"/>
              </a:rPr>
              <a:t>428 </a:t>
            </a:r>
            <a:r>
              <a:rPr lang="ru-RU" sz="3200" b="1" kern="0" dirty="0">
                <a:solidFill>
                  <a:prstClr val="black"/>
                </a:solidFill>
                <a:latin typeface="Segeo UI"/>
              </a:rPr>
              <a:t>ресурсов</a:t>
            </a:r>
          </a:p>
          <a:p>
            <a:pPr lvl="0" algn="ctr" defTabSz="300613"/>
            <a:endParaRPr lang="ru-RU" sz="1600" b="1" i="1" u="sng" kern="0" dirty="0">
              <a:solidFill>
                <a:prstClr val="black"/>
              </a:solidFill>
              <a:latin typeface="Segeo UI"/>
            </a:endParaRPr>
          </a:p>
        </p:txBody>
      </p:sp>
      <p:sp>
        <p:nvSpPr>
          <p:cNvPr id="11"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Tree>
    <p:extLst>
      <p:ext uri="{BB962C8B-B14F-4D97-AF65-F5344CB8AC3E}">
        <p14:creationId xmlns:p14="http://schemas.microsoft.com/office/powerpoint/2010/main" val="34133733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058" y="902437"/>
            <a:ext cx="12008942" cy="892552"/>
          </a:xfrm>
          <a:prstGeom prst="rect">
            <a:avLst/>
          </a:prstGeom>
        </p:spPr>
        <p:txBody>
          <a:bodyPr wrap="square">
            <a:spAutoFit/>
          </a:bodyPr>
          <a:lstStyle/>
          <a:p>
            <a:pPr lvl="0" algn="ctr" defTabSz="300613"/>
            <a:r>
              <a:rPr lang="ru-RU" b="1" kern="0" dirty="0">
                <a:solidFill>
                  <a:prstClr val="black"/>
                </a:solidFill>
                <a:latin typeface="Segeo UI"/>
              </a:rPr>
              <a:t>Приказ Минстроя России от 30 августа 2020 г. № 499/</a:t>
            </a:r>
            <a:r>
              <a:rPr lang="ru-RU" b="1" kern="0" dirty="0" err="1">
                <a:solidFill>
                  <a:prstClr val="black"/>
                </a:solidFill>
                <a:latin typeface="Segeo UI"/>
              </a:rPr>
              <a:t>пр</a:t>
            </a:r>
            <a:r>
              <a:rPr lang="ru-RU" b="1" kern="0" dirty="0">
                <a:solidFill>
                  <a:prstClr val="black"/>
                </a:solidFill>
                <a:latin typeface="Segeo UI"/>
              </a:rPr>
              <a:t> </a:t>
            </a:r>
          </a:p>
          <a:p>
            <a:pPr lvl="0" algn="ctr" defTabSz="300613"/>
            <a:r>
              <a:rPr lang="ru-RU" b="1" kern="0" dirty="0">
                <a:solidFill>
                  <a:prstClr val="black"/>
                </a:solidFill>
                <a:latin typeface="Segeo UI"/>
              </a:rPr>
              <a:t>«О формировании перечней специализированных </a:t>
            </a:r>
            <a:r>
              <a:rPr lang="ru-RU" b="1" kern="0" dirty="0" err="1">
                <a:solidFill>
                  <a:prstClr val="black"/>
                </a:solidFill>
                <a:latin typeface="Segeo UI"/>
              </a:rPr>
              <a:t>ценообразующих</a:t>
            </a:r>
            <a:r>
              <a:rPr lang="ru-RU" b="1" kern="0" dirty="0">
                <a:solidFill>
                  <a:prstClr val="black"/>
                </a:solidFill>
                <a:latin typeface="Segeo UI"/>
              </a:rPr>
              <a:t> строительных ресурсов»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27</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9" name="Загнутый угол 8"/>
          <p:cNvSpPr/>
          <p:nvPr/>
        </p:nvSpPr>
        <p:spPr>
          <a:xfrm>
            <a:off x="472704" y="2794922"/>
            <a:ext cx="5517548" cy="336328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2000" kern="0" dirty="0">
              <a:solidFill>
                <a:prstClr val="black"/>
              </a:solidFill>
              <a:latin typeface="Segeo UI"/>
            </a:endParaRPr>
          </a:p>
          <a:p>
            <a:pPr marL="285750" lvl="0" indent="-285750" algn="just" defTabSz="300613">
              <a:buFont typeface="Wingdings" panose="05000000000000000000" pitchFamily="2" charset="2"/>
              <a:buChar char="Ø"/>
            </a:pPr>
            <a:r>
              <a:rPr lang="ru-RU" sz="2000" kern="0" dirty="0">
                <a:solidFill>
                  <a:prstClr val="black"/>
                </a:solidFill>
                <a:latin typeface="Segeo UI"/>
              </a:rPr>
              <a:t>Повышение качества мониторинга строительных ресурсов для расчета индексов изменения сметной </a:t>
            </a:r>
            <a:r>
              <a:rPr lang="ru-RU" sz="2000" kern="0" dirty="0" smtClean="0">
                <a:solidFill>
                  <a:prstClr val="black"/>
                </a:solidFill>
                <a:latin typeface="Segeo UI"/>
              </a:rPr>
              <a:t>стоимости                     и определения </a:t>
            </a:r>
            <a:r>
              <a:rPr lang="ru-RU" sz="2000" kern="0" dirty="0">
                <a:solidFill>
                  <a:prstClr val="black"/>
                </a:solidFill>
                <a:latin typeface="Segeo UI"/>
              </a:rPr>
              <a:t>сметной стоимости строительства объектов </a:t>
            </a:r>
            <a:r>
              <a:rPr lang="ru-RU" sz="2000" kern="0" dirty="0" smtClean="0">
                <a:solidFill>
                  <a:prstClr val="black"/>
                </a:solidFill>
                <a:latin typeface="Segeo UI"/>
              </a:rPr>
              <a:t>капитального </a:t>
            </a:r>
            <a:r>
              <a:rPr lang="ru-RU" sz="2000" kern="0" dirty="0">
                <a:solidFill>
                  <a:prstClr val="black"/>
                </a:solidFill>
                <a:latin typeface="Segeo UI"/>
              </a:rPr>
              <a:t>строительства с учетом отраслевой специфики</a:t>
            </a:r>
            <a:r>
              <a:rPr lang="ru-RU" sz="2000" kern="0" dirty="0" smtClean="0">
                <a:solidFill>
                  <a:prstClr val="black"/>
                </a:solidFill>
                <a:latin typeface="Segeo UI"/>
              </a:rPr>
              <a:t>, а так же для определения сметных цен. Актуально для </a:t>
            </a:r>
            <a:r>
              <a:rPr lang="ru-RU" sz="2000" kern="0" dirty="0">
                <a:solidFill>
                  <a:prstClr val="black"/>
                </a:solidFill>
                <a:latin typeface="Segeo UI"/>
              </a:rPr>
              <a:t>государственных корпораций</a:t>
            </a:r>
            <a:r>
              <a:rPr lang="ru-RU" sz="2000" kern="0" dirty="0" smtClean="0">
                <a:solidFill>
                  <a:prstClr val="black"/>
                </a:solidFill>
                <a:latin typeface="Segeo UI"/>
              </a:rPr>
              <a:t>.</a:t>
            </a:r>
            <a:endParaRPr lang="ru-RU" sz="2000" kern="0" dirty="0">
              <a:solidFill>
                <a:prstClr val="black"/>
              </a:solidFill>
              <a:latin typeface="Segeo UI"/>
            </a:endParaRPr>
          </a:p>
        </p:txBody>
      </p:sp>
      <p:sp>
        <p:nvSpPr>
          <p:cNvPr id="10" name="Заголовок 7"/>
          <p:cNvSpPr txBox="1">
            <a:spLocks/>
          </p:cNvSpPr>
          <p:nvPr/>
        </p:nvSpPr>
        <p:spPr>
          <a:xfrm>
            <a:off x="1787425" y="5839"/>
            <a:ext cx="10544579" cy="884070"/>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ЭТАП № </a:t>
            </a: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2. ОПРЕДЕЛЕНИЕ СМЕТНОЙ СТОИМОСТИ СТРОИТЕЛЬСТВА </a:t>
            </a:r>
            <a:b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b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НА СТАДИИ ПОДГОТОВКИ ПРОЕКТНОЙ ДОКУМЕНТАЦИИ </a:t>
            </a:r>
          </a:p>
          <a:p>
            <a:pPr lvl="0">
              <a:lnSpc>
                <a:spcPct val="80000"/>
              </a:lnSpc>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rPr>
              <a:t>И ПРОХОЖДЕНИЯ ЕЕ ЭКСПЕРТИЗЫ</a:t>
            </a:r>
            <a:endParaRPr lang="ru-RU" sz="2000" b="1" spc="100" dirty="0">
              <a:solidFill>
                <a:sysClr val="windowText" lastClr="000000"/>
              </a:solidFill>
              <a:latin typeface="Segoe UI Semibold" panose="020B0702040204020203" pitchFamily="34" charset="0"/>
              <a:ea typeface="Segoe UI Symbol" panose="020B0502040204020203" pitchFamily="34" charset="0"/>
              <a:cs typeface="Shonar Bangla" panose="020B0502040204020203" pitchFamily="34" charset="0"/>
            </a:endParaRPr>
          </a:p>
        </p:txBody>
      </p:sp>
      <p:sp>
        <p:nvSpPr>
          <p:cNvPr id="8" name="Загнутый угол 7"/>
          <p:cNvSpPr/>
          <p:nvPr/>
        </p:nvSpPr>
        <p:spPr>
          <a:xfrm>
            <a:off x="6292638" y="3237723"/>
            <a:ext cx="5650545" cy="334968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just" defTabSz="300613"/>
            <a:endParaRPr lang="ru-RU" sz="2000" kern="0" dirty="0" smtClean="0">
              <a:solidFill>
                <a:prstClr val="black"/>
              </a:solidFill>
              <a:latin typeface="Segeo UI"/>
            </a:endParaRPr>
          </a:p>
          <a:p>
            <a:pPr marL="342900" lvl="0" indent="-342900" algn="just" defTabSz="300613">
              <a:buFont typeface="Wingdings" panose="05000000000000000000" pitchFamily="2" charset="2"/>
              <a:buChar char="Ø"/>
            </a:pPr>
            <a:endParaRPr lang="ru-RU" sz="2000" kern="0" dirty="0">
              <a:solidFill>
                <a:prstClr val="black"/>
              </a:solidFill>
              <a:latin typeface="Segeo UI"/>
            </a:endParaRPr>
          </a:p>
          <a:p>
            <a:pPr marL="342900" lvl="0" indent="-342900" algn="just" defTabSz="300613">
              <a:buFont typeface="Wingdings" panose="05000000000000000000" pitchFamily="2" charset="2"/>
              <a:buChar char="Ø"/>
            </a:pPr>
            <a:r>
              <a:rPr lang="ru-RU" sz="2000" b="1" kern="0" dirty="0" smtClean="0">
                <a:solidFill>
                  <a:prstClr val="black"/>
                </a:solidFill>
                <a:latin typeface="Segeo UI"/>
              </a:rPr>
              <a:t>41 </a:t>
            </a:r>
            <a:r>
              <a:rPr lang="ru-RU" sz="2000" b="1" kern="0" dirty="0">
                <a:solidFill>
                  <a:prstClr val="black"/>
                </a:solidFill>
                <a:latin typeface="Segeo UI"/>
              </a:rPr>
              <a:t>ресурс </a:t>
            </a:r>
            <a:r>
              <a:rPr lang="ru-RU" sz="2000" kern="0" dirty="0">
                <a:solidFill>
                  <a:prstClr val="black"/>
                </a:solidFill>
                <a:latin typeface="Segeo UI"/>
              </a:rPr>
              <a:t>- для объектов автодорог и искусственных дорожных </a:t>
            </a:r>
            <a:r>
              <a:rPr lang="ru-RU" sz="2000" kern="0" dirty="0" smtClean="0">
                <a:solidFill>
                  <a:prstClr val="black"/>
                </a:solidFill>
                <a:latin typeface="Segeo UI"/>
              </a:rPr>
              <a:t>сооружений</a:t>
            </a:r>
          </a:p>
          <a:p>
            <a:pPr marL="342900" lvl="0" indent="-342900" algn="just" defTabSz="300613">
              <a:buFont typeface="Wingdings" panose="05000000000000000000" pitchFamily="2" charset="2"/>
              <a:buChar char="Ø"/>
            </a:pPr>
            <a:r>
              <a:rPr lang="ru-RU" sz="2000" b="1" kern="0" dirty="0" smtClean="0">
                <a:solidFill>
                  <a:prstClr val="black"/>
                </a:solidFill>
                <a:latin typeface="Segeo UI"/>
              </a:rPr>
              <a:t>203 </a:t>
            </a:r>
            <a:r>
              <a:rPr lang="ru-RU" sz="2000" b="1" kern="0" dirty="0">
                <a:solidFill>
                  <a:prstClr val="black"/>
                </a:solidFill>
                <a:latin typeface="Segeo UI"/>
              </a:rPr>
              <a:t>ресурса </a:t>
            </a:r>
            <a:r>
              <a:rPr lang="ru-RU" sz="2000" kern="0" dirty="0">
                <a:solidFill>
                  <a:prstClr val="black"/>
                </a:solidFill>
                <a:latin typeface="Segeo UI"/>
              </a:rPr>
              <a:t>- для объектов инфраструктуры железнодорожного транспорта </a:t>
            </a:r>
          </a:p>
          <a:p>
            <a:pPr marL="342900" lvl="0" indent="-342900" algn="just" defTabSz="300613">
              <a:buFont typeface="Wingdings" panose="05000000000000000000" pitchFamily="2" charset="2"/>
              <a:buChar char="Ø"/>
            </a:pPr>
            <a:r>
              <a:rPr lang="ru-RU" sz="2000" b="1" kern="0" dirty="0">
                <a:solidFill>
                  <a:prstClr val="black"/>
                </a:solidFill>
                <a:latin typeface="Segeo UI"/>
              </a:rPr>
              <a:t>114 ресурсов </a:t>
            </a:r>
            <a:r>
              <a:rPr lang="ru-RU" sz="2000" kern="0" dirty="0">
                <a:solidFill>
                  <a:prstClr val="black"/>
                </a:solidFill>
                <a:latin typeface="Segeo UI"/>
              </a:rPr>
              <a:t>- для объектов магистрального трубопроводного транспорта </a:t>
            </a:r>
            <a:r>
              <a:rPr lang="ru-RU" sz="2000" kern="0" dirty="0" smtClean="0">
                <a:solidFill>
                  <a:prstClr val="black"/>
                </a:solidFill>
                <a:latin typeface="Segeo UI"/>
              </a:rPr>
              <a:t>нефти            </a:t>
            </a:r>
            <a:r>
              <a:rPr lang="ru-RU" sz="2000" kern="0" dirty="0">
                <a:solidFill>
                  <a:prstClr val="black"/>
                </a:solidFill>
                <a:latin typeface="Segeo UI"/>
              </a:rPr>
              <a:t>и сооружений </a:t>
            </a:r>
          </a:p>
          <a:p>
            <a:pPr marL="342900" lvl="0" indent="-342900" algn="just" defTabSz="300613">
              <a:buFont typeface="Wingdings" panose="05000000000000000000" pitchFamily="2" charset="2"/>
              <a:buChar char="Ø"/>
            </a:pPr>
            <a:r>
              <a:rPr lang="ru-RU" sz="2000" b="1" kern="0" dirty="0">
                <a:solidFill>
                  <a:prstClr val="black"/>
                </a:solidFill>
                <a:latin typeface="Segeo UI"/>
              </a:rPr>
              <a:t>80 ресурсов </a:t>
            </a:r>
            <a:r>
              <a:rPr lang="ru-RU" sz="2000" kern="0" dirty="0">
                <a:solidFill>
                  <a:prstClr val="black"/>
                </a:solidFill>
                <a:latin typeface="Segeo UI"/>
              </a:rPr>
              <a:t>- для объектов использования атомной энергии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6510500" y="1807517"/>
            <a:ext cx="5214819" cy="1127365"/>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2000" b="1" i="1" u="sng" strike="noStrike" kern="0" cap="none" spc="0" normalizeH="0" baseline="0" noProof="0" dirty="0" smtClean="0">
                <a:ln>
                  <a:noFill/>
                </a:ln>
                <a:solidFill>
                  <a:prstClr val="black"/>
                </a:solidFill>
                <a:effectLst/>
                <a:uLnTx/>
                <a:uFillTx/>
                <a:latin typeface="Segeo UI"/>
                <a:ea typeface="+mn-ea"/>
                <a:cs typeface="+mn-cs"/>
              </a:rPr>
              <a:t>Содержит</a:t>
            </a:r>
            <a:r>
              <a:rPr kumimoji="0" lang="ru-RU" sz="2000" i="1" u="sng" strike="noStrike" kern="0" cap="none" spc="0" normalizeH="0" baseline="0" noProof="0" dirty="0" smtClean="0">
                <a:ln>
                  <a:noFill/>
                </a:ln>
                <a:solidFill>
                  <a:prstClr val="black"/>
                </a:solidFill>
                <a:effectLst/>
                <a:uLnTx/>
                <a:uFillTx/>
                <a:latin typeface="Segeo UI"/>
                <a:ea typeface="+mn-ea"/>
                <a:cs typeface="+mn-cs"/>
              </a:rPr>
              <a:t> </a:t>
            </a: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2000" i="1" u="sng" strike="noStrike" kern="0" cap="none" spc="0" normalizeH="0" baseline="0" noProof="0" dirty="0" smtClean="0">
                <a:ln>
                  <a:noFill/>
                </a:ln>
                <a:solidFill>
                  <a:prstClr val="black"/>
                </a:solidFill>
                <a:effectLst/>
                <a:uLnTx/>
                <a:uFillTx/>
                <a:latin typeface="Segeo UI"/>
                <a:ea typeface="+mn-ea"/>
                <a:cs typeface="+mn-cs"/>
              </a:rPr>
              <a:t>(по </a:t>
            </a:r>
            <a:r>
              <a:rPr kumimoji="0" lang="ru-RU" sz="2000" i="1" u="sng" strike="noStrike" kern="0" cap="none" spc="0" normalizeH="0" baseline="0" noProof="0" dirty="0" err="1" smtClean="0">
                <a:ln>
                  <a:noFill/>
                </a:ln>
                <a:solidFill>
                  <a:prstClr val="black"/>
                </a:solidFill>
                <a:effectLst/>
                <a:uLnTx/>
                <a:uFillTx/>
                <a:latin typeface="Segeo UI"/>
                <a:ea typeface="+mn-ea"/>
                <a:cs typeface="+mn-cs"/>
              </a:rPr>
              <a:t>состояни</a:t>
            </a:r>
            <a:r>
              <a:rPr lang="ru-RU" sz="2000" i="1" u="sng" kern="0" dirty="0" smtClean="0">
                <a:solidFill>
                  <a:prstClr val="black"/>
                </a:solidFill>
                <a:latin typeface="Segeo UI"/>
              </a:rPr>
              <a:t>ю на 26 ноября 2020 г.)</a:t>
            </a:r>
            <a:r>
              <a:rPr kumimoji="0" lang="ru-RU" sz="2000" b="1" i="1" u="sng" strike="noStrike" kern="0" cap="none" spc="0" normalizeH="0" baseline="0" noProof="0" dirty="0" smtClean="0">
                <a:ln>
                  <a:noFill/>
                </a:ln>
                <a:solidFill>
                  <a:prstClr val="black"/>
                </a:solidFill>
                <a:effectLst/>
                <a:uLnTx/>
                <a:uFillTx/>
                <a:latin typeface="Segeo UI"/>
                <a:ea typeface="+mn-ea"/>
                <a:cs typeface="+mn-cs"/>
              </a:rPr>
              <a:t> </a:t>
            </a: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2000" b="1" i="1" u="sng" strike="noStrike" kern="0" cap="none" spc="0" normalizeH="0" baseline="0" noProof="0" dirty="0" smtClean="0">
                <a:ln>
                  <a:noFill/>
                </a:ln>
                <a:solidFill>
                  <a:prstClr val="black"/>
                </a:solidFill>
                <a:effectLst/>
                <a:uLnTx/>
                <a:uFillTx/>
                <a:latin typeface="Segeo UI"/>
                <a:ea typeface="+mn-ea"/>
                <a:cs typeface="+mn-cs"/>
              </a:rPr>
              <a:t>438 </a:t>
            </a:r>
            <a:r>
              <a:rPr kumimoji="0" lang="ru-RU" sz="2000" b="1" i="1" u="sng" strike="noStrike" kern="0" cap="none" spc="0" normalizeH="0" baseline="0" noProof="0" dirty="0">
                <a:ln>
                  <a:noFill/>
                </a:ln>
                <a:solidFill>
                  <a:prstClr val="black"/>
                </a:solidFill>
                <a:effectLst/>
                <a:uLnTx/>
                <a:uFillTx/>
                <a:latin typeface="Segeo UI"/>
                <a:ea typeface="+mn-ea"/>
                <a:cs typeface="+mn-cs"/>
              </a:rPr>
              <a:t>ресурсов</a:t>
            </a:r>
            <a:r>
              <a:rPr kumimoji="0" lang="ru-RU" sz="2000" i="1" u="sng" strike="noStrike" kern="0" cap="none" spc="0" normalizeH="0" baseline="0" noProof="0" dirty="0">
                <a:ln>
                  <a:noFill/>
                </a:ln>
                <a:solidFill>
                  <a:prstClr val="black"/>
                </a:solidFill>
                <a:effectLst/>
                <a:uLnTx/>
                <a:uFillTx/>
                <a:latin typeface="Segeo UI"/>
                <a:ea typeface="+mn-ea"/>
                <a:cs typeface="+mn-cs"/>
              </a:rPr>
              <a:t>, из них: </a:t>
            </a:r>
            <a:endParaRPr kumimoji="0" lang="ru-RU" sz="2000"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3" name="Прямоугольник 2"/>
          <p:cNvSpPr/>
          <p:nvPr/>
        </p:nvSpPr>
        <p:spPr>
          <a:xfrm>
            <a:off x="2465082" y="2186533"/>
            <a:ext cx="1609736" cy="369332"/>
          </a:xfrm>
          <a:prstGeom prst="rect">
            <a:avLst/>
          </a:prstGeom>
        </p:spPr>
        <p:txBody>
          <a:bodyPr wrap="none">
            <a:spAutoFit/>
          </a:bodyPr>
          <a:lstStyle/>
          <a:p>
            <a:r>
              <a:rPr lang="ru-RU" b="1" i="1" u="sng" kern="0" dirty="0" smtClean="0">
                <a:solidFill>
                  <a:prstClr val="black"/>
                </a:solidFill>
                <a:latin typeface="Segeo UI"/>
              </a:rPr>
              <a:t>Результат:</a:t>
            </a:r>
            <a:endParaRPr lang="ru-RU" dirty="0"/>
          </a:p>
        </p:txBody>
      </p:sp>
    </p:spTree>
    <p:extLst>
      <p:ext uri="{BB962C8B-B14F-4D97-AF65-F5344CB8AC3E}">
        <p14:creationId xmlns:p14="http://schemas.microsoft.com/office/powerpoint/2010/main" val="1600816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542" y="1019739"/>
            <a:ext cx="12008942" cy="1323439"/>
          </a:xfrm>
          <a:prstGeom prst="rect">
            <a:avLst/>
          </a:prstGeom>
        </p:spPr>
        <p:txBody>
          <a:bodyPr wrap="square">
            <a:spAutoFit/>
          </a:bodyPr>
          <a:lstStyle/>
          <a:p>
            <a:pPr lvl="0" algn="ctr" defTabSz="300613"/>
            <a:r>
              <a:rPr lang="ru-RU" sz="1600" b="1" kern="0" dirty="0">
                <a:solidFill>
                  <a:prstClr val="black"/>
                </a:solidFill>
                <a:latin typeface="Segeo UI"/>
              </a:rPr>
              <a:t>Порядок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в сфере градостроительной деятельности </a:t>
            </a:r>
            <a:r>
              <a:rPr lang="ru-RU" sz="1600" b="1" kern="0" dirty="0" smtClean="0">
                <a:solidFill>
                  <a:prstClr val="black"/>
                </a:solidFill>
                <a:latin typeface="Segeo UI"/>
              </a:rPr>
              <a:t>(</a:t>
            </a:r>
            <a:r>
              <a:rPr lang="ru-RU" sz="1600" b="1" kern="0" dirty="0">
                <a:solidFill>
                  <a:prstClr val="black"/>
                </a:solidFill>
                <a:latin typeface="Segeo UI"/>
              </a:rPr>
              <a:t>за исключением территориального планирования)</a:t>
            </a:r>
          </a:p>
          <a:p>
            <a:pPr lvl="0" algn="ctr" defTabSz="300613"/>
            <a:r>
              <a:rPr lang="ru-RU" b="1" kern="0" dirty="0">
                <a:solidFill>
                  <a:prstClr val="black"/>
                </a:solidFill>
                <a:latin typeface="Segeo UI"/>
              </a:rPr>
              <a:t>(</a:t>
            </a:r>
            <a:r>
              <a:rPr lang="ru-RU" sz="1400" b="1" kern="0" dirty="0">
                <a:solidFill>
                  <a:prstClr val="black"/>
                </a:solidFill>
                <a:latin typeface="Segeo UI"/>
              </a:rPr>
              <a:t>Утвержден приказом Минстроя России от 23 декабря 2019 г. № 841/пр. </a:t>
            </a:r>
            <a:endParaRPr lang="ru-RU" sz="1400" b="1" kern="0" dirty="0" smtClean="0">
              <a:solidFill>
                <a:prstClr val="black"/>
              </a:solidFill>
              <a:latin typeface="Segeo UI"/>
            </a:endParaRPr>
          </a:p>
          <a:p>
            <a:pPr lvl="0" algn="ctr" defTabSz="300613"/>
            <a:r>
              <a:rPr lang="ru-RU" sz="1400" b="1" kern="0" dirty="0" smtClean="0">
                <a:solidFill>
                  <a:prstClr val="black"/>
                </a:solidFill>
                <a:latin typeface="Segeo UI"/>
              </a:rPr>
              <a:t>Приказ </a:t>
            </a:r>
            <a:r>
              <a:rPr lang="ru-RU" sz="1400" b="1" kern="0" dirty="0">
                <a:solidFill>
                  <a:prstClr val="black"/>
                </a:solidFill>
                <a:latin typeface="Segeo UI"/>
              </a:rPr>
              <a:t>зарегистрирован Минюстом России 3 февраля 2020 г. за № </a:t>
            </a:r>
            <a:r>
              <a:rPr lang="ru-RU" sz="1400" b="1" kern="0" dirty="0" smtClean="0">
                <a:solidFill>
                  <a:prstClr val="black"/>
                </a:solidFill>
                <a:latin typeface="Segeo UI"/>
              </a:rPr>
              <a:t>57401)</a:t>
            </a:r>
            <a:endParaRPr lang="ru-RU" sz="1400" b="1"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28</a:t>
            </a:r>
            <a:endPar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нутый угол 6"/>
          <p:cNvSpPr/>
          <p:nvPr/>
        </p:nvSpPr>
        <p:spPr>
          <a:xfrm>
            <a:off x="268772" y="2626971"/>
            <a:ext cx="5103823" cy="402704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800" b="1" i="1" u="sng" kern="0" dirty="0" smtClean="0">
              <a:solidFill>
                <a:prstClr val="black"/>
              </a:solidFill>
              <a:latin typeface="Segeo UI"/>
            </a:endParaRPr>
          </a:p>
          <a:p>
            <a:pPr lvl="0" algn="ctr" defTabSz="300613"/>
            <a:r>
              <a:rPr lang="ru-RU" sz="1500" b="1" i="1" u="sng" kern="0" dirty="0" smtClean="0">
                <a:solidFill>
                  <a:prstClr val="black"/>
                </a:solidFill>
                <a:latin typeface="Segeo UI"/>
              </a:rPr>
              <a:t>Определяет: </a:t>
            </a:r>
          </a:p>
          <a:p>
            <a:pPr lvl="0" algn="ctr" defTabSz="300613"/>
            <a:endParaRPr kumimoji="0" lang="ru-RU" sz="6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определения НМЦК при осуществлении закупок подрядных работ по инженерным изысканиям и (или) по подготовке проектной документации; </a:t>
            </a:r>
            <a:endParaRPr lang="ru-RU" sz="1500"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6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определения НМЦК при осуществлении закупок услуг по исполнению функций технического заказчика</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6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определения НМЦК при осуществлении закупок подрядных работ по строительству (в том числе незавершенного), а также строительству некапитальных строений и сооружений</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6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формирования проекта сметы контракта</a:t>
            </a:r>
            <a:r>
              <a:rPr lang="ru-RU" sz="1600" kern="0" dirty="0">
                <a:solidFill>
                  <a:prstClr val="black"/>
                </a:solidFill>
                <a:latin typeface="Segeo UI"/>
              </a:rPr>
              <a:t>.</a:t>
            </a:r>
          </a:p>
        </p:txBody>
      </p:sp>
      <p:sp>
        <p:nvSpPr>
          <p:cNvPr id="10" name="Загнутый угол 9"/>
          <p:cNvSpPr/>
          <p:nvPr/>
        </p:nvSpPr>
        <p:spPr>
          <a:xfrm>
            <a:off x="5574890" y="2626970"/>
            <a:ext cx="6344300" cy="402704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b="1" i="1" u="sng" kern="0" dirty="0" smtClean="0">
              <a:solidFill>
                <a:prstClr val="black"/>
              </a:solidFill>
              <a:latin typeface="Segeo UI"/>
            </a:endParaRPr>
          </a:p>
          <a:p>
            <a:pPr lvl="0" algn="ctr" defTabSz="300613"/>
            <a:r>
              <a:rPr lang="ru-RU" sz="1500" b="1" i="1" u="sng" kern="0" dirty="0" smtClean="0">
                <a:solidFill>
                  <a:prstClr val="black"/>
                </a:solidFill>
                <a:latin typeface="Segeo UI"/>
              </a:rPr>
              <a:t>Новеллы: </a:t>
            </a:r>
          </a:p>
          <a:p>
            <a:pPr lvl="0" algn="ctr" defTabSz="300613"/>
            <a:endParaRPr kumimoji="0" lang="ru-RU" sz="600" b="0" i="0" u="none" strike="noStrike" kern="0" cap="none" spc="0" normalizeH="0" baseline="0" noProof="0" dirty="0">
              <a:ln>
                <a:noFill/>
              </a:ln>
              <a:solidFill>
                <a:prstClr val="black"/>
              </a:solidFill>
              <a:effectLst/>
              <a:uLnTx/>
              <a:uFillTx/>
              <a:latin typeface="Segeo UI"/>
            </a:endParaRPr>
          </a:p>
          <a:p>
            <a:pPr lvl="0" algn="just" defTabSz="300613"/>
            <a:r>
              <a:rPr lang="ru-RU" sz="1500" kern="0" dirty="0">
                <a:solidFill>
                  <a:prstClr val="black"/>
                </a:solidFill>
                <a:latin typeface="Segeo UI"/>
              </a:rPr>
              <a:t>Определение НМЦК при осуществлении закупок подрядных работ по строительству, реконструкции, капитальному ремонту, сносу объекта капитального строительства на основании проектной документации проектно-сметным методом с применением</a:t>
            </a:r>
            <a:r>
              <a:rPr lang="ru-RU" sz="1500" kern="0" dirty="0" smtClean="0">
                <a:solidFill>
                  <a:prstClr val="black"/>
                </a:solidFill>
                <a:latin typeface="Segeo UI"/>
              </a:rPr>
              <a:t>:</a:t>
            </a:r>
          </a:p>
          <a:p>
            <a:pPr lvl="0" algn="just" defTabSz="300613"/>
            <a:endParaRPr lang="ru-RU" sz="6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Ежеквартальных индексов изменения сметной стоимости, публикуемых Минстроем России (индексы Минстроя России</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Официальной статистической информации об индексах цен </a:t>
            </a:r>
            <a:r>
              <a:rPr lang="ru-RU" sz="1500" kern="0" dirty="0" smtClean="0">
                <a:solidFill>
                  <a:prstClr val="black"/>
                </a:solidFill>
                <a:latin typeface="Segeo UI"/>
              </a:rPr>
              <a:t>                         на </a:t>
            </a:r>
            <a:r>
              <a:rPr lang="ru-RU" sz="1500" kern="0" dirty="0">
                <a:solidFill>
                  <a:prstClr val="black"/>
                </a:solidFill>
                <a:latin typeface="Segeo UI"/>
              </a:rPr>
              <a:t>продукцию (затраты, услуги) инвестиционного назначения, публикуемой Федеральной службой государственной статистики для соответствующего периода (индексы фактической инфляции</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6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Индексов – дефляторов Минэкономразвития России </a:t>
            </a:r>
            <a:r>
              <a:rPr lang="ru-RU" sz="1500" kern="0" dirty="0" smtClean="0">
                <a:solidFill>
                  <a:prstClr val="black"/>
                </a:solidFill>
                <a:latin typeface="Segeo UI"/>
              </a:rPr>
              <a:t>                     (</a:t>
            </a:r>
            <a:r>
              <a:rPr lang="ru-RU" sz="1500" kern="0" dirty="0">
                <a:solidFill>
                  <a:prstClr val="black"/>
                </a:solidFill>
                <a:latin typeface="Segeo UI"/>
              </a:rPr>
              <a:t>индексы прогнозной инфляции).</a:t>
            </a:r>
          </a:p>
        </p:txBody>
      </p:sp>
      <p:sp>
        <p:nvSpPr>
          <p:cNvPr id="9" name="Заголовок 7"/>
          <p:cNvSpPr txBox="1">
            <a:spLocks/>
          </p:cNvSpPr>
          <p:nvPr/>
        </p:nvSpPr>
        <p:spPr>
          <a:xfrm>
            <a:off x="1379610" y="93597"/>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rPr>
              <a:t>ЭТАП № 3. ФОРМИРОВАНИЕ НМЦК И СОСТАВЛЕНИЕ СМЕТЫ КОНТРАКТА, ЗАКЛЮЧЕНИЕ КОНТРАКТА</a:t>
            </a:r>
            <a:endParaRPr lang="ru-RU" sz="2000" b="1" spc="100" dirty="0">
              <a:solidFill>
                <a:sysClr val="windowText" lastClr="000000"/>
              </a:solidFill>
              <a:latin typeface="Segoe UI Semibold" panose="020B0702040204020203" pitchFamily="34" charset="0"/>
              <a:ea typeface="Segoe UI Symbol" panose="020B0502040204020203" pitchFamily="34" charset="0"/>
            </a:endParaRPr>
          </a:p>
        </p:txBody>
      </p:sp>
    </p:spTree>
    <p:extLst>
      <p:ext uri="{BB962C8B-B14F-4D97-AF65-F5344CB8AC3E}">
        <p14:creationId xmlns:p14="http://schemas.microsoft.com/office/powerpoint/2010/main" val="24723126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542" y="1019739"/>
            <a:ext cx="12008942" cy="1015663"/>
          </a:xfrm>
          <a:prstGeom prst="rect">
            <a:avLst/>
          </a:prstGeom>
        </p:spPr>
        <p:txBody>
          <a:bodyPr wrap="square">
            <a:spAutoFit/>
          </a:bodyPr>
          <a:lstStyle/>
          <a:p>
            <a:pPr lvl="0" algn="ctr" defTabSz="300613"/>
            <a:r>
              <a:rPr lang="ru-RU" sz="1600" b="1" kern="0" dirty="0">
                <a:solidFill>
                  <a:prstClr val="black"/>
                </a:solidFill>
                <a:latin typeface="Segeo UI"/>
              </a:rPr>
              <a:t>Методика составления сметы контракта, предметом которого являются строительство,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реконструкция </a:t>
            </a:r>
            <a:r>
              <a:rPr lang="ru-RU" sz="1600" b="1" kern="0" dirty="0">
                <a:solidFill>
                  <a:prstClr val="black"/>
                </a:solidFill>
                <a:latin typeface="Segeo UI"/>
              </a:rPr>
              <a:t>объектов капитального строительства</a:t>
            </a:r>
          </a:p>
          <a:p>
            <a:pPr lvl="0" algn="ctr" defTabSz="300613"/>
            <a:r>
              <a:rPr lang="ru-RU" sz="1400" b="1" kern="0" dirty="0">
                <a:solidFill>
                  <a:prstClr val="black"/>
                </a:solidFill>
                <a:latin typeface="Segeo UI"/>
              </a:rPr>
              <a:t>(Утверждена приказом Минстроя России от 23 декабря 2019 г. № 841/пр. </a:t>
            </a:r>
            <a:endParaRPr lang="ru-RU" sz="1400" b="1" kern="0" dirty="0" smtClean="0">
              <a:solidFill>
                <a:prstClr val="black"/>
              </a:solidFill>
              <a:latin typeface="Segeo UI"/>
            </a:endParaRPr>
          </a:p>
          <a:p>
            <a:pPr lvl="0" algn="ctr" defTabSz="300613"/>
            <a:r>
              <a:rPr lang="ru-RU" sz="1400" b="1" kern="0" dirty="0" smtClean="0">
                <a:solidFill>
                  <a:prstClr val="black"/>
                </a:solidFill>
                <a:latin typeface="Segeo UI"/>
              </a:rPr>
              <a:t>Приказ </a:t>
            </a:r>
            <a:r>
              <a:rPr lang="ru-RU" sz="1400" b="1" kern="0" dirty="0">
                <a:solidFill>
                  <a:prstClr val="black"/>
                </a:solidFill>
                <a:latin typeface="Segeo UI"/>
              </a:rPr>
              <a:t>зарегистрирован Минюстом России </a:t>
            </a:r>
            <a:r>
              <a:rPr lang="ru-RU" sz="1400" b="1" kern="0" dirty="0" smtClean="0">
                <a:solidFill>
                  <a:prstClr val="black"/>
                </a:solidFill>
                <a:latin typeface="Segeo UI"/>
              </a:rPr>
              <a:t>3 </a:t>
            </a:r>
            <a:r>
              <a:rPr lang="ru-RU" sz="1400" b="1" kern="0" dirty="0">
                <a:solidFill>
                  <a:prstClr val="black"/>
                </a:solidFill>
                <a:latin typeface="Segeo UI"/>
              </a:rPr>
              <a:t>февраля </a:t>
            </a:r>
            <a:r>
              <a:rPr lang="ru-RU" sz="1400" b="1" kern="0" dirty="0" smtClean="0">
                <a:solidFill>
                  <a:prstClr val="black"/>
                </a:solidFill>
                <a:latin typeface="Segeo UI"/>
              </a:rPr>
              <a:t>2020 </a:t>
            </a:r>
            <a:r>
              <a:rPr lang="ru-RU" sz="1400" b="1" kern="0" dirty="0">
                <a:solidFill>
                  <a:prstClr val="black"/>
                </a:solidFill>
                <a:latin typeface="Segeo UI"/>
              </a:rPr>
              <a:t>г. за № 57401)</a:t>
            </a: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rPr>
              <a:t>29</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10" name="Загнутый угол 9"/>
          <p:cNvSpPr/>
          <p:nvPr/>
        </p:nvSpPr>
        <p:spPr>
          <a:xfrm>
            <a:off x="282113" y="3161213"/>
            <a:ext cx="11700089" cy="359584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sz="1600" b="1" i="1" u="sng" kern="0" dirty="0" smtClean="0">
              <a:solidFill>
                <a:prstClr val="black"/>
              </a:solidFill>
              <a:latin typeface="Segeo UI"/>
            </a:endParaRPr>
          </a:p>
          <a:p>
            <a:pPr lvl="0" algn="ctr" defTabSz="300613"/>
            <a:endParaRPr lang="ru-RU" sz="1600" b="1" i="1" u="sng" kern="0" dirty="0">
              <a:solidFill>
                <a:prstClr val="black"/>
              </a:solidFill>
              <a:latin typeface="Segeo UI"/>
            </a:endParaRPr>
          </a:p>
          <a:p>
            <a:pPr lvl="0" algn="ctr" defTabSz="300613"/>
            <a:endParaRPr lang="ru-RU" sz="1500" b="1" i="1" u="sng" kern="0" dirty="0" smtClean="0">
              <a:solidFill>
                <a:prstClr val="black"/>
              </a:solidFill>
              <a:latin typeface="Segeo UI"/>
            </a:endParaRPr>
          </a:p>
          <a:p>
            <a:pPr lvl="0" algn="ctr" defTabSz="300613"/>
            <a:endParaRPr lang="ru-RU" sz="800" b="1" i="1" u="sng" kern="0" dirty="0" smtClean="0">
              <a:solidFill>
                <a:prstClr val="black"/>
              </a:solidFill>
              <a:latin typeface="Segeo UI"/>
            </a:endParaRPr>
          </a:p>
          <a:p>
            <a:pPr lvl="0" algn="ctr" defTabSz="300613"/>
            <a:r>
              <a:rPr lang="ru-RU" sz="1500" b="1" i="1" u="sng" kern="0" dirty="0" smtClean="0">
                <a:solidFill>
                  <a:prstClr val="black"/>
                </a:solidFill>
                <a:latin typeface="Segeo UI"/>
              </a:rPr>
              <a:t>Новеллы: </a:t>
            </a:r>
            <a:endParaRPr kumimoji="0" lang="ru-RU" sz="15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Составление сметы контракта в пределах цены контракта без использования предусмотренных проектной документацией </a:t>
            </a:r>
            <a:r>
              <a:rPr lang="ru-RU" sz="1500" kern="0" dirty="0" smtClean="0">
                <a:solidFill>
                  <a:prstClr val="black"/>
                </a:solidFill>
                <a:latin typeface="Segeo UI"/>
              </a:rPr>
              <a:t>                     в </a:t>
            </a:r>
            <a:r>
              <a:rPr lang="ru-RU" sz="1500" kern="0" dirty="0">
                <a:solidFill>
                  <a:prstClr val="black"/>
                </a:solidFill>
                <a:latin typeface="Segeo UI"/>
              </a:rPr>
              <a:t>соответствии с Градостроительным кодексом Российской Федерации сметных нормативов, сведения о которых включены в федеральный реестр сметных нормативов</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5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Использование сметы контракта в качестве основания для формирования первичных учетных документов, предусмотренных законодательством Российской Федерации о бухгалтерском и налоговом учете, в том числе используемых для расчетов между заказчиком и подрядчиком за выполненные работы, а также при проверке выполненных работ контролирующими органами</a:t>
            </a:r>
            <a:r>
              <a:rPr lang="ru-RU" sz="15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5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Внесение изменений в смету контракта осуществляется в случаях:</a:t>
            </a:r>
          </a:p>
          <a:p>
            <a:pPr marL="285750" lvl="0" indent="-285750" algn="just" defTabSz="300613">
              <a:buFont typeface="Wingdings" panose="05000000000000000000" pitchFamily="2" charset="2"/>
              <a:buChar char="v"/>
            </a:pPr>
            <a:r>
              <a:rPr lang="ru-RU" sz="1500" kern="0" dirty="0">
                <a:solidFill>
                  <a:prstClr val="black"/>
                </a:solidFill>
                <a:latin typeface="Segeo UI"/>
              </a:rPr>
              <a:t>внесения изменений проектную документацию, влекущих изменение объемов работ конструктивного решения (элемента), комплекса (вида) работ, предусмотренных сметой контракта</a:t>
            </a:r>
            <a:r>
              <a:rPr lang="ru-RU" sz="1500" kern="0" dirty="0" smtClean="0">
                <a:solidFill>
                  <a:prstClr val="black"/>
                </a:solidFill>
                <a:latin typeface="Segeo UI"/>
              </a:rPr>
              <a:t>;</a:t>
            </a:r>
            <a:endParaRPr lang="ru-RU" sz="1500" kern="0" dirty="0">
              <a:solidFill>
                <a:prstClr val="black"/>
              </a:solidFill>
              <a:latin typeface="Segeo UI"/>
            </a:endParaRPr>
          </a:p>
          <a:p>
            <a:pPr marL="285750" lvl="0" indent="-285750" algn="just" defTabSz="300613">
              <a:buFont typeface="Wingdings" panose="05000000000000000000" pitchFamily="2" charset="2"/>
              <a:buChar char="v"/>
            </a:pPr>
            <a:r>
              <a:rPr lang="ru-RU" sz="1500" kern="0" dirty="0">
                <a:solidFill>
                  <a:prstClr val="black"/>
                </a:solidFill>
                <a:latin typeface="Segeo UI"/>
              </a:rPr>
              <a:t>внесения изменений в проектную документацию в связи с включением в нее ранее не предусмотренных такой проектной документацией видов работ и (или) затрат;</a:t>
            </a:r>
          </a:p>
          <a:p>
            <a:pPr marL="285750" lvl="0" indent="-285750" algn="just" defTabSz="300613">
              <a:buFont typeface="Wingdings" panose="05000000000000000000" pitchFamily="2" charset="2"/>
              <a:buChar char="v"/>
            </a:pPr>
            <a:r>
              <a:rPr lang="ru-RU" sz="1500" kern="0" dirty="0" smtClean="0">
                <a:solidFill>
                  <a:prstClr val="black"/>
                </a:solidFill>
                <a:latin typeface="Segeo UI"/>
              </a:rPr>
              <a:t>наличия </a:t>
            </a:r>
            <a:r>
              <a:rPr lang="ru-RU" sz="1500" kern="0" dirty="0">
                <a:solidFill>
                  <a:prstClr val="black"/>
                </a:solidFill>
                <a:latin typeface="Segeo UI"/>
              </a:rPr>
              <a:t>в конструктивном решении (элементе), комплексе (виде) работ разнородных сгруппированных работ и затрат.</a:t>
            </a:r>
          </a:p>
          <a:p>
            <a:pPr marL="285750" lvl="0" indent="-285750" algn="just" defTabSz="300613">
              <a:buFont typeface="Wingdings" panose="05000000000000000000" pitchFamily="2" charset="2"/>
              <a:buChar char="Ø"/>
            </a:pPr>
            <a:endParaRPr lang="ru-RU" sz="1600" kern="0" dirty="0">
              <a:solidFill>
                <a:prstClr val="black"/>
              </a:solidFill>
              <a:latin typeface="Segeo UI"/>
            </a:endParaRPr>
          </a:p>
        </p:txBody>
      </p:sp>
      <p:sp>
        <p:nvSpPr>
          <p:cNvPr id="8" name="Загнутый угол 7"/>
          <p:cNvSpPr/>
          <p:nvPr/>
        </p:nvSpPr>
        <p:spPr>
          <a:xfrm>
            <a:off x="1484890" y="2035402"/>
            <a:ext cx="9294533" cy="102694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lvl="0" algn="ctr" defTabSz="300613"/>
            <a:endParaRPr lang="ru-RU" b="1" i="1" u="sng" kern="0" dirty="0" smtClean="0">
              <a:solidFill>
                <a:prstClr val="black"/>
              </a:solidFill>
              <a:latin typeface="Segeo UI"/>
            </a:endParaRPr>
          </a:p>
          <a:p>
            <a:pPr lvl="0" algn="ctr" defTabSz="300613"/>
            <a:endParaRPr lang="ru-RU" sz="1600" b="1" i="1" u="sng" kern="0" dirty="0" smtClean="0">
              <a:solidFill>
                <a:prstClr val="black"/>
              </a:solidFill>
              <a:latin typeface="Segeo UI"/>
            </a:endParaRPr>
          </a:p>
          <a:p>
            <a:pPr lvl="0" algn="ctr" defTabSz="300613"/>
            <a:r>
              <a:rPr lang="ru-RU" sz="1500" b="1" i="1" u="sng" kern="0" dirty="0" smtClean="0">
                <a:solidFill>
                  <a:prstClr val="black"/>
                </a:solidFill>
                <a:latin typeface="Segeo UI"/>
              </a:rPr>
              <a:t>Определяет: </a:t>
            </a:r>
            <a:endParaRPr kumimoji="0" lang="ru-RU" sz="15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формирования сметы контракта</a:t>
            </a:r>
            <a:r>
              <a:rPr lang="ru-RU" sz="1500" kern="0" dirty="0" smtClean="0">
                <a:solidFill>
                  <a:prstClr val="black"/>
                </a:solidFill>
                <a:latin typeface="Segeo UI"/>
              </a:rPr>
              <a:t>;</a:t>
            </a:r>
            <a:endParaRPr lang="ru-RU" sz="1500" kern="0" dirty="0">
              <a:solidFill>
                <a:prstClr val="black"/>
              </a:solidFill>
              <a:latin typeface="Segeo UI"/>
            </a:endParaRPr>
          </a:p>
          <a:p>
            <a:pPr marL="285750" lvl="0" indent="-285750" algn="just" defTabSz="300613">
              <a:buFont typeface="Wingdings" panose="05000000000000000000" pitchFamily="2" charset="2"/>
              <a:buChar char="Ø"/>
            </a:pPr>
            <a:r>
              <a:rPr lang="ru-RU" sz="1500" kern="0" dirty="0">
                <a:solidFill>
                  <a:prstClr val="black"/>
                </a:solidFill>
                <a:latin typeface="Segeo UI"/>
              </a:rPr>
              <a:t>Порядок корректировки сметы контракта</a:t>
            </a:r>
            <a:r>
              <a:rPr lang="ru-RU" sz="1500" kern="0" dirty="0" smtClean="0">
                <a:solidFill>
                  <a:prstClr val="black"/>
                </a:solidFill>
                <a:latin typeface="Segeo UI"/>
              </a:rPr>
              <a:t>;</a:t>
            </a:r>
            <a:endParaRPr lang="ru-RU" sz="15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Форму сметы контракта</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kern="0" dirty="0">
              <a:solidFill>
                <a:prstClr val="black"/>
              </a:solidFill>
              <a:latin typeface="Segeo UI"/>
            </a:endParaRPr>
          </a:p>
        </p:txBody>
      </p:sp>
      <p:sp>
        <p:nvSpPr>
          <p:cNvPr id="9" name="Заголовок 7"/>
          <p:cNvSpPr txBox="1">
            <a:spLocks/>
          </p:cNvSpPr>
          <p:nvPr/>
        </p:nvSpPr>
        <p:spPr>
          <a:xfrm>
            <a:off x="1379610" y="93597"/>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rPr>
              <a:t>ЭТАП № 3. ФОРМИРОВАНИЕ НМЦК И СОСТАВЛЕНИЕ СМЕТЫ КОНТРАКТА, ЗАКЛЮЧЕНИЕ КОНТРАКТА</a:t>
            </a:r>
            <a:endParaRPr lang="ru-RU" sz="2000" b="1" spc="100" dirty="0">
              <a:solidFill>
                <a:sysClr val="windowText" lastClr="000000"/>
              </a:solidFill>
              <a:latin typeface="Segoe UI Semibold" panose="020B0702040204020203" pitchFamily="34" charset="0"/>
              <a:ea typeface="Segoe UI Symbol" panose="020B0502040204020203" pitchFamily="34" charset="0"/>
            </a:endParaRPr>
          </a:p>
        </p:txBody>
      </p:sp>
    </p:spTree>
    <p:extLst>
      <p:ext uri="{BB962C8B-B14F-4D97-AF65-F5344CB8AC3E}">
        <p14:creationId xmlns:p14="http://schemas.microsoft.com/office/powerpoint/2010/main" val="30874258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rPr>
              <a:t>30</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нутый угол 6"/>
          <p:cNvSpPr/>
          <p:nvPr/>
        </p:nvSpPr>
        <p:spPr>
          <a:xfrm>
            <a:off x="449305" y="1397607"/>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R="0" lvl="0" algn="ctr" defTabSz="300613" rtl="0" eaLnBrk="1" fontAlgn="auto" latinLnBrk="0" hangingPunct="1">
              <a:lnSpc>
                <a:spcPct val="100000"/>
              </a:lnSpc>
              <a:spcBef>
                <a:spcPts val="0"/>
              </a:spcBef>
              <a:spcAft>
                <a:spcPts val="0"/>
              </a:spcAft>
              <a:buClrTx/>
              <a:buSzTx/>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a:p>
            <a:pPr marR="0" lvl="0" algn="ctr" defTabSz="300613" rtl="0" eaLnBrk="1" fontAlgn="auto" latinLnBrk="0" hangingPunct="1">
              <a:lnSpc>
                <a:spcPct val="100000"/>
              </a:lnSpc>
              <a:spcBef>
                <a:spcPts val="0"/>
              </a:spcBef>
              <a:spcAft>
                <a:spcPts val="0"/>
              </a:spcAft>
              <a:buClrTx/>
              <a:buSzTx/>
              <a:tabLst/>
              <a:defRPr/>
            </a:pPr>
            <a:r>
              <a:rPr kumimoji="0" lang="ru-RU" b="1" i="0" u="none" strike="noStrike" kern="0" cap="none" spc="0" normalizeH="0" noProof="0" dirty="0" smtClean="0">
                <a:ln>
                  <a:noFill/>
                </a:ln>
                <a:solidFill>
                  <a:prstClr val="black"/>
                </a:solidFill>
                <a:effectLst/>
                <a:uLnTx/>
                <a:uFillTx/>
                <a:latin typeface="Segeo UI"/>
                <a:ea typeface="+mn-ea"/>
                <a:cs typeface="+mn-cs"/>
              </a:rPr>
              <a:t>СМЕТНАЯ ДОКУМЕНТАЦИЯ</a:t>
            </a:r>
          </a:p>
          <a:p>
            <a:pPr lvl="0" algn="ctr" defTabSz="300613"/>
            <a:r>
              <a:rPr lang="ru-RU" sz="1400" kern="0" dirty="0" smtClean="0">
                <a:solidFill>
                  <a:prstClr val="black"/>
                </a:solidFill>
                <a:latin typeface="Segeo UI"/>
              </a:rPr>
              <a:t>В уровне цен на дату проведения экспертизы ПД</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8" name="Загнутый угол 7"/>
          <p:cNvSpPr/>
          <p:nvPr/>
        </p:nvSpPr>
        <p:spPr>
          <a:xfrm>
            <a:off x="4693980" y="1397607"/>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b="1" kern="0" dirty="0" smtClean="0">
                <a:solidFill>
                  <a:prstClr val="black"/>
                </a:solidFill>
                <a:latin typeface="Segeo UI"/>
              </a:rPr>
              <a:t>Индексы </a:t>
            </a:r>
            <a:r>
              <a:rPr lang="ru-RU" b="1" kern="0" dirty="0">
                <a:solidFill>
                  <a:prstClr val="black"/>
                </a:solidFill>
                <a:latin typeface="Segeo UI"/>
              </a:rPr>
              <a:t>Росстата,</a:t>
            </a:r>
          </a:p>
          <a:p>
            <a:pPr lvl="0" algn="ctr" defTabSz="300613"/>
            <a:r>
              <a:rPr lang="ru-RU" b="1" kern="0" dirty="0">
                <a:solidFill>
                  <a:prstClr val="black"/>
                </a:solidFill>
                <a:latin typeface="Segeo UI"/>
              </a:rPr>
              <a:t>Индексы Минэкономразвития России</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0" name="Загнутый угол 9"/>
          <p:cNvSpPr/>
          <p:nvPr/>
        </p:nvSpPr>
        <p:spPr>
          <a:xfrm>
            <a:off x="8938655" y="1397607"/>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b="1" kern="0" dirty="0" smtClean="0">
                <a:solidFill>
                  <a:prstClr val="black"/>
                </a:solidFill>
                <a:latin typeface="Segeo UI"/>
              </a:rPr>
              <a:t>НМЦК</a:t>
            </a:r>
            <a:endParaRPr lang="ru-RU" b="1" kern="0" dirty="0">
              <a:solidFill>
                <a:prstClr val="black"/>
              </a:solidFill>
              <a:latin typeface="Segeo UI"/>
            </a:endParaRPr>
          </a:p>
          <a:p>
            <a:pPr lvl="0" algn="ctr" defTabSz="300613"/>
            <a:r>
              <a:rPr lang="ru-RU" b="1" kern="0" dirty="0">
                <a:solidFill>
                  <a:prstClr val="black"/>
                </a:solidFill>
                <a:latin typeface="Segeo UI"/>
              </a:rPr>
              <a:t>Проект сметы контракта </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449305" y="3336613"/>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R="0" lvl="0" algn="ctr" defTabSz="300613" rtl="0" eaLnBrk="1" fontAlgn="auto" latinLnBrk="0" hangingPunct="1">
              <a:lnSpc>
                <a:spcPct val="100000"/>
              </a:lnSpc>
              <a:spcBef>
                <a:spcPts val="0"/>
              </a:spcBef>
              <a:spcAft>
                <a:spcPts val="0"/>
              </a:spcAft>
              <a:buClrTx/>
              <a:buSzTx/>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a:p>
            <a:pPr lvl="0" algn="ctr" defTabSz="300613"/>
            <a:r>
              <a:rPr lang="ru-RU" b="1" kern="0" dirty="0">
                <a:solidFill>
                  <a:prstClr val="black"/>
                </a:solidFill>
                <a:latin typeface="Segeo UI"/>
              </a:rPr>
              <a:t>Проект сметы контракта</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4" name="Загнутый угол 13"/>
          <p:cNvSpPr/>
          <p:nvPr/>
        </p:nvSpPr>
        <p:spPr>
          <a:xfrm>
            <a:off x="4693980" y="3336613"/>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b="1" kern="0" dirty="0" smtClean="0">
                <a:solidFill>
                  <a:prstClr val="black"/>
                </a:solidFill>
                <a:latin typeface="Segeo UI"/>
              </a:rPr>
              <a:t>Коэффициент </a:t>
            </a:r>
            <a:r>
              <a:rPr lang="ru-RU" b="1" kern="0" dirty="0">
                <a:solidFill>
                  <a:prstClr val="black"/>
                </a:solidFill>
                <a:latin typeface="Segeo UI"/>
              </a:rPr>
              <a:t/>
            </a:r>
            <a:br>
              <a:rPr lang="ru-RU" b="1" kern="0" dirty="0">
                <a:solidFill>
                  <a:prstClr val="black"/>
                </a:solidFill>
                <a:latin typeface="Segeo UI"/>
              </a:rPr>
            </a:br>
            <a:r>
              <a:rPr lang="ru-RU" b="1" kern="0" dirty="0">
                <a:solidFill>
                  <a:prstClr val="black"/>
                </a:solidFill>
                <a:latin typeface="Segeo UI"/>
              </a:rPr>
              <a:t>тендерного снижения</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5" name="Загнутый угол 14"/>
          <p:cNvSpPr/>
          <p:nvPr/>
        </p:nvSpPr>
        <p:spPr>
          <a:xfrm>
            <a:off x="8938655" y="3336613"/>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b="1" kern="0" dirty="0">
                <a:solidFill>
                  <a:prstClr val="black"/>
                </a:solidFill>
                <a:latin typeface="Segeo UI"/>
              </a:rPr>
              <a:t>Смета контракта </a:t>
            </a:r>
          </a:p>
          <a:p>
            <a:pPr marR="0" lvl="0" algn="just" defTabSz="300613" rtl="0" eaLnBrk="1" fontAlgn="auto" latinLnBrk="0" hangingPunct="1">
              <a:lnSpc>
                <a:spcPct val="100000"/>
              </a:lnSpc>
              <a:spcBef>
                <a:spcPts val="0"/>
              </a:spcBef>
              <a:spcAft>
                <a:spcPts val="0"/>
              </a:spcAft>
              <a:buClrTx/>
              <a:buSzTx/>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6" name="Загнутый угол 15"/>
          <p:cNvSpPr/>
          <p:nvPr/>
        </p:nvSpPr>
        <p:spPr>
          <a:xfrm>
            <a:off x="2025315" y="5275619"/>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R="0" lvl="0" algn="ctr" defTabSz="300613" rtl="0" eaLnBrk="1" fontAlgn="auto" latinLnBrk="0" hangingPunct="1">
              <a:lnSpc>
                <a:spcPct val="100000"/>
              </a:lnSpc>
              <a:spcBef>
                <a:spcPts val="0"/>
              </a:spcBef>
              <a:spcAft>
                <a:spcPts val="0"/>
              </a:spcAft>
              <a:buClrTx/>
              <a:buSzTx/>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a:p>
            <a:pPr marR="0" lvl="0" algn="ctr" defTabSz="300613" rtl="0" eaLnBrk="1" fontAlgn="auto" latinLnBrk="0" hangingPunct="1">
              <a:lnSpc>
                <a:spcPct val="100000"/>
              </a:lnSpc>
              <a:spcBef>
                <a:spcPts val="0"/>
              </a:spcBef>
              <a:spcAft>
                <a:spcPts val="0"/>
              </a:spcAft>
              <a:buClrTx/>
              <a:buSzTx/>
              <a:tabLst/>
              <a:defRPr/>
            </a:pPr>
            <a:r>
              <a:rPr kumimoji="0" lang="ru-RU" b="1" i="0" u="none" strike="noStrike" kern="0" cap="none" spc="0" normalizeH="0" noProof="0" dirty="0" smtClean="0">
                <a:ln>
                  <a:noFill/>
                </a:ln>
                <a:solidFill>
                  <a:prstClr val="black"/>
                </a:solidFill>
                <a:effectLst/>
                <a:uLnTx/>
                <a:uFillTx/>
                <a:latin typeface="Segeo UI"/>
                <a:ea typeface="+mn-ea"/>
                <a:cs typeface="+mn-cs"/>
              </a:rPr>
              <a:t>СМЕТНАЯ ДОКУМЕНТАЦИЯ</a:t>
            </a: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sp>
        <p:nvSpPr>
          <p:cNvPr id="17" name="Загнутый угол 16"/>
          <p:cNvSpPr/>
          <p:nvPr/>
        </p:nvSpPr>
        <p:spPr>
          <a:xfrm>
            <a:off x="6910562" y="5275619"/>
            <a:ext cx="2898803" cy="1286194"/>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lvl="0" algn="ctr" defTabSz="300613"/>
            <a:r>
              <a:rPr lang="ru-RU" b="1" kern="0" dirty="0" smtClean="0">
                <a:solidFill>
                  <a:prstClr val="black"/>
                </a:solidFill>
                <a:latin typeface="Segeo UI"/>
              </a:rPr>
              <a:t>СМЕТА КОНТРАКТА </a:t>
            </a:r>
            <a:endParaRPr lang="ru-RU" b="1" kern="0" dirty="0">
              <a:solidFill>
                <a:prstClr val="black"/>
              </a:solidFill>
              <a:latin typeface="Segeo UI"/>
            </a:endParaRPr>
          </a:p>
          <a:p>
            <a:pPr marR="0" lvl="0" algn="just" defTabSz="300613" rtl="0" eaLnBrk="1" fontAlgn="auto" latinLnBrk="0" hangingPunct="1">
              <a:lnSpc>
                <a:spcPct val="100000"/>
              </a:lnSpc>
              <a:spcBef>
                <a:spcPts val="0"/>
              </a:spcBef>
              <a:spcAft>
                <a:spcPts val="0"/>
              </a:spcAft>
              <a:buClrTx/>
              <a:buSzTx/>
              <a:tabLst/>
              <a:defRPr/>
            </a:pPr>
            <a:endParaRPr kumimoji="0" lang="ru-RU" sz="2000" b="0" i="0" u="none" strike="noStrike" kern="0" cap="none" spc="0" normalizeH="0" baseline="0" noProof="0" dirty="0">
              <a:ln>
                <a:noFill/>
              </a:ln>
              <a:solidFill>
                <a:prstClr val="black"/>
              </a:solidFill>
              <a:effectLst/>
              <a:uLnTx/>
              <a:uFillTx/>
              <a:latin typeface="Segeo UI"/>
              <a:ea typeface="+mn-ea"/>
              <a:cs typeface="+mn-cs"/>
            </a:endParaRPr>
          </a:p>
        </p:txBody>
      </p:sp>
      <p:pic>
        <p:nvPicPr>
          <p:cNvPr id="4" name="Рисунок 3"/>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600715" y="1620375"/>
            <a:ext cx="840657" cy="840657"/>
          </a:xfrm>
          <a:prstGeom prst="rect">
            <a:avLst/>
          </a:prstGeom>
        </p:spPr>
      </p:pic>
      <p:pic>
        <p:nvPicPr>
          <p:cNvPr id="18" name="Рисунок 1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3600714" y="3559382"/>
            <a:ext cx="840657" cy="840657"/>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7131" y="1353363"/>
            <a:ext cx="1063425" cy="1063425"/>
          </a:xfrm>
          <a:prstGeom prst="rect">
            <a:avLst/>
          </a:prstGeom>
        </p:spPr>
      </p:pic>
      <p:pic>
        <p:nvPicPr>
          <p:cNvPr id="20" name="Рисунок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1138" y="1694117"/>
            <a:ext cx="1063425" cy="1063425"/>
          </a:xfrm>
          <a:prstGeom prst="rect">
            <a:avLst/>
          </a:prstGeom>
        </p:spPr>
      </p:pic>
      <p:pic>
        <p:nvPicPr>
          <p:cNvPr id="21" name="Рисунок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6613" y="3248125"/>
            <a:ext cx="1063425" cy="1063425"/>
          </a:xfrm>
          <a:prstGeom prst="rect">
            <a:avLst/>
          </a:prstGeom>
        </p:spPr>
      </p:pic>
      <p:pic>
        <p:nvPicPr>
          <p:cNvPr id="22" name="Рисунок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620" y="3588879"/>
            <a:ext cx="1063425" cy="1063425"/>
          </a:xfrm>
          <a:prstGeom prst="rect">
            <a:avLst/>
          </a:prstGeom>
        </p:spPr>
      </p:pic>
      <p:pic>
        <p:nvPicPr>
          <p:cNvPr id="23" name="Рисунок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624" y="5277558"/>
            <a:ext cx="1063425" cy="1063425"/>
          </a:xfrm>
          <a:prstGeom prst="rect">
            <a:avLst/>
          </a:prstGeom>
        </p:spPr>
      </p:pic>
      <p:pic>
        <p:nvPicPr>
          <p:cNvPr id="24" name="Рисунок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2631" y="5618312"/>
            <a:ext cx="1063425" cy="1063425"/>
          </a:xfrm>
          <a:prstGeom prst="rect">
            <a:avLst/>
          </a:prstGeom>
        </p:spPr>
      </p:pic>
      <p:pic>
        <p:nvPicPr>
          <p:cNvPr id="25" name="Рисунок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357142">
            <a:off x="5132758" y="5430925"/>
            <a:ext cx="1555156" cy="1042291"/>
          </a:xfrm>
          <a:prstGeom prst="rect">
            <a:avLst/>
          </a:prstGeom>
        </p:spPr>
      </p:pic>
      <p:sp>
        <p:nvSpPr>
          <p:cNvPr id="27" name="Заголовок 7"/>
          <p:cNvSpPr txBox="1">
            <a:spLocks/>
          </p:cNvSpPr>
          <p:nvPr/>
        </p:nvSpPr>
        <p:spPr>
          <a:xfrm>
            <a:off x="1379610" y="93597"/>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rPr>
              <a:t>ЭТАП № 3. ФОРМИРОВАНИЕ НМЦК И СОСТАВЛЕНИЕ СМЕТЫ КОНТРАКТА, ЗАКЛЮЧЕНИЕ КОНТРАКТА</a:t>
            </a:r>
            <a:endParaRPr lang="ru-RU" sz="2000" b="1" spc="100" dirty="0">
              <a:solidFill>
                <a:sysClr val="windowText" lastClr="000000"/>
              </a:solidFill>
              <a:latin typeface="Segoe UI Semibold" panose="020B0702040204020203" pitchFamily="34" charset="0"/>
              <a:ea typeface="Segoe UI Symbol" panose="020B0502040204020203" pitchFamily="34" charset="0"/>
            </a:endParaRPr>
          </a:p>
        </p:txBody>
      </p:sp>
    </p:spTree>
    <p:extLst>
      <p:ext uri="{BB962C8B-B14F-4D97-AF65-F5344CB8AC3E}">
        <p14:creationId xmlns:p14="http://schemas.microsoft.com/office/powerpoint/2010/main" val="232354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542" y="1019739"/>
            <a:ext cx="12008942" cy="3016210"/>
          </a:xfrm>
          <a:prstGeom prst="rect">
            <a:avLst/>
          </a:prstGeom>
        </p:spPr>
        <p:txBody>
          <a:bodyPr wrap="square">
            <a:spAutoFit/>
          </a:bodyPr>
          <a:lstStyle/>
          <a:p>
            <a:pPr lvl="0" algn="ctr" defTabSz="300613"/>
            <a:r>
              <a:rPr lang="ru-RU" sz="1600" b="1" kern="0" dirty="0">
                <a:solidFill>
                  <a:prstClr val="black"/>
                </a:solidFill>
                <a:latin typeface="Segeo UI"/>
              </a:rPr>
              <a:t>Порядок определения начальной (максимальной) цены контракта, предметом которого одновременно являются подготовка проектной документации и (или) выполнение инженерных изысканий, выполнение работ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по </a:t>
            </a:r>
            <a:r>
              <a:rPr lang="ru-RU" sz="1600" b="1" kern="0" dirty="0">
                <a:solidFill>
                  <a:prstClr val="black"/>
                </a:solidFill>
                <a:latin typeface="Segeo UI"/>
              </a:rPr>
              <a:t>строительству, реконструкции и (или) капитальному ремонту объекта капитального строительства, включенного </a:t>
            </a:r>
            <a:r>
              <a:rPr lang="ru-RU" sz="1600" b="1" kern="0" dirty="0" smtClean="0">
                <a:solidFill>
                  <a:prstClr val="black"/>
                </a:solidFill>
                <a:latin typeface="Segeo UI"/>
              </a:rPr>
              <a:t>в </a:t>
            </a:r>
            <a:r>
              <a:rPr lang="ru-RU" sz="1600" b="1" kern="0" dirty="0">
                <a:solidFill>
                  <a:prstClr val="black"/>
                </a:solidFill>
                <a:latin typeface="Segeo UI"/>
              </a:rPr>
              <a:t>перечни объектов капитального строительства, утвержденных Правительством Российской Федерации, высшими исполнительными органами государственной власти субъектов Российской Федерации, местными администрациями, цены такого контракта, заключаемого с единственным поставщиком (подрядчиком, исполнителем), методики составления сметы такого контракта, порядка изменения цены такого контракта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в </a:t>
            </a:r>
            <a:r>
              <a:rPr lang="ru-RU" sz="1600" b="1" kern="0" dirty="0">
                <a:solidFill>
                  <a:prstClr val="black"/>
                </a:solidFill>
                <a:latin typeface="Segeo UI"/>
              </a:rPr>
              <a:t>случаях, предусмотренных подпунктом «а» пункта 1 и пунктом 2 части 62 статьи 112 Федерального закона </a:t>
            </a:r>
            <a:endParaRPr lang="ru-RU" sz="1600" b="1" kern="0" dirty="0" smtClean="0">
              <a:solidFill>
                <a:prstClr val="black"/>
              </a:solidFill>
              <a:latin typeface="Segeo UI"/>
            </a:endParaRPr>
          </a:p>
          <a:p>
            <a:pPr lvl="0" algn="ctr" defTabSz="300613"/>
            <a:r>
              <a:rPr lang="ru-RU" sz="1600" b="1" kern="0" dirty="0" smtClean="0">
                <a:solidFill>
                  <a:prstClr val="black"/>
                </a:solidFill>
                <a:latin typeface="Segeo UI"/>
              </a:rPr>
              <a:t>от </a:t>
            </a:r>
            <a:r>
              <a:rPr lang="ru-RU" sz="1600" b="1" kern="0" dirty="0">
                <a:solidFill>
                  <a:prstClr val="black"/>
                </a:solidFill>
                <a:latin typeface="Segeo UI"/>
              </a:rPr>
              <a:t>5 апреля 2013 г. № 44-ФЗ «О контрактной системе в сфере закупок товаров, работ, услуг для обеспечения государственных и муниципальных нужд»</a:t>
            </a:r>
          </a:p>
          <a:p>
            <a:pPr lvl="0" algn="ctr" defTabSz="300613"/>
            <a:r>
              <a:rPr lang="ru-RU" sz="1600" b="1" kern="0" dirty="0">
                <a:solidFill>
                  <a:prstClr val="black"/>
                </a:solidFill>
                <a:latin typeface="Segeo UI"/>
              </a:rPr>
              <a:t> </a:t>
            </a:r>
            <a:r>
              <a:rPr lang="ru-RU" sz="1400" b="1" kern="0" dirty="0">
                <a:solidFill>
                  <a:prstClr val="black"/>
                </a:solidFill>
                <a:latin typeface="Segeo UI"/>
              </a:rPr>
              <a:t>(Утвержден приказом Минстроя России от 30 марта 2020 г. № </a:t>
            </a:r>
            <a:r>
              <a:rPr lang="ru-RU" sz="1400" b="1" kern="0" dirty="0" smtClean="0">
                <a:solidFill>
                  <a:prstClr val="black"/>
                </a:solidFill>
                <a:latin typeface="Segeo UI"/>
              </a:rPr>
              <a:t>175/пр. </a:t>
            </a:r>
          </a:p>
          <a:p>
            <a:pPr lvl="0" algn="ctr" defTabSz="300613"/>
            <a:r>
              <a:rPr lang="ru-RU" sz="1400" b="1" kern="0" dirty="0" smtClean="0">
                <a:solidFill>
                  <a:prstClr val="black"/>
                </a:solidFill>
                <a:latin typeface="Segeo UI"/>
              </a:rPr>
              <a:t>Приказ зарегистрирован </a:t>
            </a:r>
            <a:r>
              <a:rPr lang="ru-RU" sz="1400" b="1" kern="0" dirty="0">
                <a:solidFill>
                  <a:prstClr val="black"/>
                </a:solidFill>
                <a:latin typeface="Segeo UI"/>
              </a:rPr>
              <a:t>Минюстом России 20 апреля 2020 г. за № </a:t>
            </a:r>
            <a:r>
              <a:rPr lang="ru-RU" sz="1400" b="1" kern="0" dirty="0" smtClean="0">
                <a:solidFill>
                  <a:prstClr val="black"/>
                </a:solidFill>
                <a:latin typeface="Segeo UI"/>
              </a:rPr>
              <a:t>58135)</a:t>
            </a:r>
            <a:endParaRPr kumimoji="0" lang="ru-RU" sz="1400" b="1" i="0" u="none" strike="noStrike" kern="0" cap="none" spc="0" normalizeH="0" baseline="0" noProof="0" dirty="0">
              <a:ln>
                <a:noFill/>
              </a:ln>
              <a:solidFill>
                <a:prstClr val="black"/>
              </a:solidFill>
              <a:effectLst/>
              <a:uLnTx/>
              <a:uFillTx/>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31</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нутый угол 6"/>
          <p:cNvSpPr/>
          <p:nvPr/>
        </p:nvSpPr>
        <p:spPr>
          <a:xfrm>
            <a:off x="323855" y="4051979"/>
            <a:ext cx="3819832" cy="267645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600" b="1" i="1" u="sng" strike="noStrike" kern="0" cap="none" spc="0" normalizeH="0" baseline="0" noProof="0" dirty="0" smtClean="0">
                <a:ln>
                  <a:noFill/>
                </a:ln>
                <a:solidFill>
                  <a:prstClr val="black"/>
                </a:solidFill>
                <a:effectLst/>
                <a:uLnTx/>
                <a:uFillTx/>
                <a:latin typeface="Segeo UI"/>
              </a:rPr>
              <a:t>Определяет: </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определения начальной (максимальной) цены контракта «под ключ</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Методику составления сметы контракта «под ключ</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Порядок корректировки сметы контракта «под ключ».</a:t>
            </a:r>
          </a:p>
        </p:txBody>
      </p:sp>
      <p:sp>
        <p:nvSpPr>
          <p:cNvPr id="10" name="Загнутый угол 9"/>
          <p:cNvSpPr/>
          <p:nvPr/>
        </p:nvSpPr>
        <p:spPr>
          <a:xfrm>
            <a:off x="4778477" y="4051979"/>
            <a:ext cx="7140713" cy="267645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1600" b="1" i="1" u="sng" strike="noStrike" kern="0" cap="none" spc="0" normalizeH="0" baseline="0" noProof="0" dirty="0" smtClean="0">
                <a:ln>
                  <a:noFill/>
                </a:ln>
                <a:solidFill>
                  <a:prstClr val="black"/>
                </a:solidFill>
                <a:effectLst/>
                <a:uLnTx/>
                <a:uFillTx/>
                <a:latin typeface="Segeo UI"/>
              </a:rPr>
              <a:t>Новеллы:</a:t>
            </a: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sz="800" b="1" i="1" u="sng" strike="noStrike" kern="0" cap="none" spc="0" normalizeH="0" baseline="0" noProof="0" dirty="0" smtClean="0">
                <a:ln>
                  <a:noFill/>
                </a:ln>
                <a:solidFill>
                  <a:prstClr val="black"/>
                </a:solidFill>
                <a:effectLst/>
                <a:uLnTx/>
                <a:uFillTx/>
                <a:latin typeface="Segeo UI"/>
              </a:rPr>
              <a:t> </a:t>
            </a:r>
            <a:endParaRPr kumimoji="0" lang="ru-RU" sz="1600" b="1" i="1" u="sng" strike="noStrike" kern="0" cap="none" spc="0" normalizeH="0" baseline="0" noProof="0" dirty="0" smtClean="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Определен </a:t>
            </a:r>
            <a:r>
              <a:rPr lang="ru-RU" sz="1600" kern="0" dirty="0">
                <a:solidFill>
                  <a:prstClr val="black"/>
                </a:solidFill>
                <a:latin typeface="Segeo UI"/>
              </a:rPr>
              <a:t>порядок определения начальной (максимальной) цены контракта «под ключ» с использованием НЦС, данных о стоимости объектов-аналогов, стоимости конструктивных решений объектов-аналогов</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Определено, что цена контракта уточняется после получения положительного заключения государственной экспертизы с учетом тендерного снижения, предложенного победителем торгов</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endParaRPr lang="ru-RU" sz="8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Установлены случаи изменения цены </a:t>
            </a:r>
            <a:r>
              <a:rPr lang="ru-RU" sz="1600" kern="0" dirty="0" smtClean="0">
                <a:solidFill>
                  <a:prstClr val="black"/>
                </a:solidFill>
                <a:latin typeface="Segeo UI"/>
              </a:rPr>
              <a:t>контракта.</a:t>
            </a:r>
            <a:endParaRPr kumimoji="0" lang="ru-RU" sz="1600" b="0" i="0" u="none" strike="noStrike" kern="0" cap="none" spc="0" normalizeH="0" baseline="0" noProof="0" dirty="0">
              <a:ln>
                <a:noFill/>
              </a:ln>
              <a:solidFill>
                <a:prstClr val="black"/>
              </a:solidFill>
              <a:effectLst/>
              <a:uLnTx/>
              <a:uFillTx/>
              <a:latin typeface="Segeo UI"/>
            </a:endParaRPr>
          </a:p>
        </p:txBody>
      </p:sp>
      <p:sp>
        <p:nvSpPr>
          <p:cNvPr id="9" name="Заголовок 7"/>
          <p:cNvSpPr txBox="1">
            <a:spLocks/>
          </p:cNvSpPr>
          <p:nvPr/>
        </p:nvSpPr>
        <p:spPr>
          <a:xfrm>
            <a:off x="1379610" y="93597"/>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rPr>
              <a:t>ЭТАП № 3. ФОРМИРОВАНИЕ НМЦК И СОСТАВЛЕНИЕ СМЕТЫ КОНТРАКТА, ЗАКЛЮЧЕНИЕ КОНТРАКТА</a:t>
            </a:r>
            <a:endParaRPr lang="ru-RU" sz="2000" b="1" spc="100" dirty="0">
              <a:solidFill>
                <a:sysClr val="windowText" lastClr="000000"/>
              </a:solidFill>
              <a:latin typeface="Segoe UI Semibold" panose="020B0702040204020203" pitchFamily="34" charset="0"/>
              <a:ea typeface="Segoe UI Symbol" panose="020B0502040204020203" pitchFamily="34" charset="0"/>
            </a:endParaRPr>
          </a:p>
        </p:txBody>
      </p:sp>
    </p:spTree>
    <p:extLst>
      <p:ext uri="{BB962C8B-B14F-4D97-AF65-F5344CB8AC3E}">
        <p14:creationId xmlns:p14="http://schemas.microsoft.com/office/powerpoint/2010/main" val="13736774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32</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7" name="Загнутый угол 6"/>
          <p:cNvSpPr/>
          <p:nvPr/>
        </p:nvSpPr>
        <p:spPr>
          <a:xfrm>
            <a:off x="2580355" y="3288892"/>
            <a:ext cx="3819832" cy="267645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400" b="1" strike="noStrike" kern="0" cap="none" spc="0" normalizeH="0" baseline="0" noProof="0" dirty="0" smtClean="0">
              <a:ln>
                <a:noFill/>
              </a:ln>
              <a:solidFill>
                <a:prstClr val="black"/>
              </a:solidFill>
              <a:effectLst/>
              <a:uLnTx/>
              <a:uFillTx/>
              <a:latin typeface="Segeo UI"/>
            </a:endParaRPr>
          </a:p>
          <a:p>
            <a:pPr lvl="0" algn="ctr" defTabSz="300613"/>
            <a:r>
              <a:rPr lang="ru-RU" sz="2400" b="1" kern="0" dirty="0">
                <a:solidFill>
                  <a:prstClr val="black"/>
                </a:solidFill>
                <a:latin typeface="Segeo UI"/>
              </a:rPr>
              <a:t>СОКРАЩЕНИЕ </a:t>
            </a:r>
          </a:p>
          <a:p>
            <a:pPr lvl="0" algn="ctr" defTabSz="300613"/>
            <a:r>
              <a:rPr lang="ru-RU" sz="2400" b="1" kern="0" dirty="0">
                <a:solidFill>
                  <a:prstClr val="black"/>
                </a:solidFill>
                <a:latin typeface="Segeo UI"/>
              </a:rPr>
              <a:t>СРОКОВ ПРОВЕДЕНИЯ ЗАКУПОЧНЫХ ПРОЦЕДУР</a:t>
            </a:r>
          </a:p>
        </p:txBody>
      </p:sp>
      <p:sp>
        <p:nvSpPr>
          <p:cNvPr id="8" name="Загнутый угол 7"/>
          <p:cNvSpPr/>
          <p:nvPr/>
        </p:nvSpPr>
        <p:spPr>
          <a:xfrm>
            <a:off x="3233017" y="1437968"/>
            <a:ext cx="7031858" cy="133473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1" i="1" u="sng" strike="noStrike" kern="0" cap="none" spc="0" normalizeH="0" baseline="0" noProof="0" dirty="0" smtClean="0">
              <a:ln>
                <a:noFill/>
              </a:ln>
              <a:solidFill>
                <a:prstClr val="black"/>
              </a:solidFill>
              <a:effectLst/>
              <a:uLnTx/>
              <a:uFillTx/>
              <a:latin typeface="Segeo UI"/>
            </a:endParaRPr>
          </a:p>
          <a:p>
            <a:pPr lvl="0" algn="ctr" defTabSz="300613"/>
            <a:r>
              <a:rPr lang="ru-RU" sz="2400" b="1" kern="0" dirty="0">
                <a:solidFill>
                  <a:prstClr val="black"/>
                </a:solidFill>
                <a:latin typeface="Segeo UI"/>
              </a:rPr>
              <a:t>Ожидаемый результат заключения контрактов «под ключ»:</a:t>
            </a:r>
          </a:p>
        </p:txBody>
      </p:sp>
      <p:sp>
        <p:nvSpPr>
          <p:cNvPr id="9" name="Загнутый угол 8"/>
          <p:cNvSpPr/>
          <p:nvPr/>
        </p:nvSpPr>
        <p:spPr>
          <a:xfrm>
            <a:off x="6891800" y="3288892"/>
            <a:ext cx="3819832" cy="2676450"/>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400" b="1" strike="noStrike" kern="0" cap="none" spc="0" normalizeH="0" baseline="0" noProof="0" dirty="0" smtClean="0">
              <a:ln>
                <a:noFill/>
              </a:ln>
              <a:solidFill>
                <a:prstClr val="black"/>
              </a:solidFill>
              <a:effectLst/>
              <a:uLnTx/>
              <a:uFillTx/>
              <a:latin typeface="Segeo UI"/>
            </a:endParaRPr>
          </a:p>
          <a:p>
            <a:pPr lvl="0" algn="ctr" defTabSz="300613"/>
            <a:r>
              <a:rPr lang="ru-RU" sz="2400" b="1" kern="0" dirty="0">
                <a:solidFill>
                  <a:prstClr val="black"/>
                </a:solidFill>
                <a:latin typeface="Segeo UI"/>
              </a:rPr>
              <a:t>СОКРАЩЕНИЕ СРОКОВ СТРОИТЕЛЬСТВА ЗНАЧИМЫХ ОБЪЕКТОВ</a:t>
            </a:r>
          </a:p>
        </p:txBody>
      </p:sp>
      <p:pic>
        <p:nvPicPr>
          <p:cNvPr id="11" name="Рисунок 10"/>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9619" r="30638"/>
          <a:stretch/>
        </p:blipFill>
        <p:spPr>
          <a:xfrm>
            <a:off x="290900" y="1987346"/>
            <a:ext cx="1311145" cy="3473200"/>
          </a:xfrm>
          <a:prstGeom prst="rect">
            <a:avLst/>
          </a:prstGeom>
          <a:effectLst>
            <a:outerShdw blurRad="50800" dist="50800" dir="4800000" sx="145000" sy="145000" algn="ctr" rotWithShape="0">
              <a:srgbClr val="FF0000">
                <a:alpha val="18000"/>
              </a:srgbClr>
            </a:outerShdw>
          </a:effectLst>
        </p:spPr>
      </p:pic>
      <p:cxnSp>
        <p:nvCxnSpPr>
          <p:cNvPr id="3" name="Прямая со стрелкой 2"/>
          <p:cNvCxnSpPr/>
          <p:nvPr/>
        </p:nvCxnSpPr>
        <p:spPr>
          <a:xfrm flipH="1">
            <a:off x="4380271" y="2772698"/>
            <a:ext cx="575187" cy="516194"/>
          </a:xfrm>
          <a:prstGeom prst="straightConnector1">
            <a:avLst/>
          </a:prstGeom>
          <a:ln w="190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8495071" y="2772698"/>
            <a:ext cx="516194" cy="516194"/>
          </a:xfrm>
          <a:prstGeom prst="straightConnector1">
            <a:avLst/>
          </a:prstGeom>
          <a:ln w="190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Заголовок 7"/>
          <p:cNvSpPr txBox="1">
            <a:spLocks/>
          </p:cNvSpPr>
          <p:nvPr/>
        </p:nvSpPr>
        <p:spPr>
          <a:xfrm>
            <a:off x="1379610" y="93597"/>
            <a:ext cx="11251843" cy="760959"/>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spc="100" dirty="0" smtClean="0">
                <a:solidFill>
                  <a:sysClr val="windowText" lastClr="000000"/>
                </a:solidFill>
                <a:latin typeface="Segoe UI Semibold" panose="020B0702040204020203" pitchFamily="34" charset="0"/>
                <a:ea typeface="Segoe UI Symbol" panose="020B0502040204020203" pitchFamily="34" charset="0"/>
              </a:rPr>
              <a:t>ЭТАП № 3. ФОРМИРОВАНИЕ НМЦК И СОСТАВЛЕНИЕ СМЕТЫ КОНТРАКТА, ЗАКЛЮЧЕНИЕ КОНТРАКТА</a:t>
            </a:r>
            <a:endParaRPr lang="ru-RU" sz="2000" b="1" spc="100" dirty="0">
              <a:solidFill>
                <a:sysClr val="windowText" lastClr="000000"/>
              </a:solidFill>
              <a:latin typeface="Segoe UI Semibold" panose="020B0702040204020203" pitchFamily="34" charset="0"/>
              <a:ea typeface="Segoe UI Symbol" panose="020B0502040204020203" pitchFamily="34" charset="0"/>
            </a:endParaRPr>
          </a:p>
        </p:txBody>
      </p:sp>
    </p:spTree>
    <p:extLst>
      <p:ext uri="{BB962C8B-B14F-4D97-AF65-F5344CB8AC3E}">
        <p14:creationId xmlns:p14="http://schemas.microsoft.com/office/powerpoint/2010/main" val="26466655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3</a:t>
            </a:r>
            <a:r>
              <a:rPr lang="ru-RU" sz="1500" dirty="0">
                <a:solidFill>
                  <a:srgbClr val="4F81BD">
                    <a:lumMod val="50000"/>
                  </a:srgbClr>
                </a:solidFill>
                <a:latin typeface="Century Gothic" panose="020B0502020202020204" pitchFamily="34" charset="0"/>
              </a:rPr>
              <a:t>3</a:t>
            </a:r>
            <a:endParaRPr kumimoji="0" lang="ru-RU" sz="1500" b="0" i="0" u="none" strike="noStrike" kern="1200" cap="none" spc="0" normalizeH="0" baseline="0" noProof="0" dirty="0" smtClean="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Загнутый угол 5"/>
          <p:cNvSpPr/>
          <p:nvPr/>
        </p:nvSpPr>
        <p:spPr>
          <a:xfrm>
            <a:off x="317378" y="1091379"/>
            <a:ext cx="11614067" cy="557488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285750" lvl="0" indent="-285750" algn="just" defTabSz="300613">
              <a:buFont typeface="Wingdings" panose="05000000000000000000" pitchFamily="2" charset="2"/>
              <a:buChar char="Ø"/>
            </a:pPr>
            <a:endParaRPr lang="ru-RU"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sz="900" kern="0" dirty="0" smtClean="0">
              <a:solidFill>
                <a:prstClr val="black"/>
              </a:solidFill>
              <a:latin typeface="Segeo UI"/>
            </a:endParaRPr>
          </a:p>
          <a:p>
            <a:pPr lvl="0" algn="ctr" defTabSz="300613"/>
            <a:r>
              <a:rPr lang="ru-RU" sz="1600" b="1" i="1" u="sng" kern="0" dirty="0" smtClean="0">
                <a:solidFill>
                  <a:prstClr val="black"/>
                </a:solidFill>
                <a:latin typeface="Segeo UI"/>
              </a:rPr>
              <a:t>Основные принципы:</a:t>
            </a:r>
          </a:p>
          <a:p>
            <a:pPr lvl="0" algn="ctr" defTabSz="300613"/>
            <a:endParaRPr lang="ru-RU" sz="1600" b="1"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При </a:t>
            </a:r>
            <a:r>
              <a:rPr lang="ru-RU" sz="1600" kern="0" dirty="0">
                <a:solidFill>
                  <a:prstClr val="black"/>
                </a:solidFill>
                <a:latin typeface="Segeo UI"/>
              </a:rPr>
              <a:t>заключении государственного (муниципального) контракта указывается, что цена контракта является твердой </a:t>
            </a:r>
            <a:r>
              <a:rPr lang="ru-RU" sz="1600" kern="0" dirty="0" smtClean="0">
                <a:solidFill>
                  <a:prstClr val="black"/>
                </a:solidFill>
                <a:latin typeface="Segeo UI"/>
              </a:rPr>
              <a:t>                           и </a:t>
            </a:r>
            <a:r>
              <a:rPr lang="ru-RU" sz="1600" kern="0" dirty="0">
                <a:solidFill>
                  <a:prstClr val="black"/>
                </a:solidFill>
                <a:latin typeface="Segeo UI"/>
              </a:rPr>
              <a:t>определяется на весь срок исполнения контракта, а в случаях, установленных Правительством Российской Федерации, указываются ориентировочное значение цены контракта либо формула цены </a:t>
            </a:r>
            <a:r>
              <a:rPr lang="ru-RU" sz="1600" kern="0" dirty="0" smtClean="0">
                <a:solidFill>
                  <a:prstClr val="black"/>
                </a:solidFill>
                <a:latin typeface="Segeo UI"/>
              </a:rPr>
              <a:t>                                              и </a:t>
            </a:r>
            <a:r>
              <a:rPr lang="ru-RU" sz="1600" kern="0" dirty="0">
                <a:solidFill>
                  <a:prstClr val="black"/>
                </a:solidFill>
                <a:latin typeface="Segeo UI"/>
              </a:rPr>
              <a:t>максимальное значение цены контракта, установленные заказчиком </a:t>
            </a:r>
            <a:r>
              <a:rPr lang="ru-RU" sz="1600" kern="0" dirty="0" smtClean="0">
                <a:solidFill>
                  <a:prstClr val="black"/>
                </a:solidFill>
                <a:latin typeface="Segeo UI"/>
              </a:rPr>
              <a:t>в </a:t>
            </a:r>
            <a:r>
              <a:rPr lang="ru-RU" sz="1600" kern="0" dirty="0">
                <a:solidFill>
                  <a:prstClr val="black"/>
                </a:solidFill>
                <a:latin typeface="Segeo UI"/>
              </a:rPr>
              <a:t>документации о </a:t>
            </a:r>
            <a:r>
              <a:rPr lang="ru-RU" sz="1600" kern="0" dirty="0" smtClean="0">
                <a:solidFill>
                  <a:prstClr val="black"/>
                </a:solidFill>
                <a:latin typeface="Segeo UI"/>
              </a:rPr>
              <a:t>закупке;</a:t>
            </a:r>
          </a:p>
          <a:p>
            <a:pPr marL="285750" lvl="0" indent="-285750" algn="just" defTabSz="300613">
              <a:buFont typeface="Wingdings" panose="05000000000000000000" pitchFamily="2" charset="2"/>
              <a:buChar char="Ø"/>
            </a:pPr>
            <a:endParaRPr lang="ru-RU" sz="11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 соответствии с частью 6.1 статьи 110.2 Закона № 44-ФЗ установлено, что оплата выполненных работ осуществляется в пределах цены контрактов, предметом которых являются строительство, реконструкция объектов капитального строительства, в соответствии с их сметой в сроки </a:t>
            </a:r>
            <a:r>
              <a:rPr lang="ru-RU" sz="1600" kern="0" dirty="0" smtClean="0">
                <a:solidFill>
                  <a:prstClr val="black"/>
                </a:solidFill>
                <a:latin typeface="Segeo UI"/>
              </a:rPr>
              <a:t>и в </a:t>
            </a:r>
            <a:r>
              <a:rPr lang="ru-RU" sz="1600" kern="0" dirty="0">
                <a:solidFill>
                  <a:prstClr val="black"/>
                </a:solidFill>
                <a:latin typeface="Segeo UI"/>
              </a:rPr>
              <a:t>размерах, которые установлены таким контрактом или графиком оплаты выполненных по контракту работ (при наличии) с учетом графика выполнения строительно-монтажных </a:t>
            </a:r>
            <a:r>
              <a:rPr lang="ru-RU" sz="1600" kern="0" dirty="0" smtClean="0">
                <a:solidFill>
                  <a:prstClr val="black"/>
                </a:solidFill>
                <a:latin typeface="Segeo UI"/>
              </a:rPr>
              <a:t>работ и </a:t>
            </a:r>
            <a:r>
              <a:rPr lang="ru-RU" sz="1600" kern="0" dirty="0">
                <a:solidFill>
                  <a:prstClr val="black"/>
                </a:solidFill>
                <a:latin typeface="Segeo UI"/>
              </a:rPr>
              <a:t>фактически выполненных подрядчиком </a:t>
            </a:r>
            <a:r>
              <a:rPr lang="ru-RU" sz="1600" kern="0" dirty="0" smtClean="0">
                <a:solidFill>
                  <a:prstClr val="black"/>
                </a:solidFill>
                <a:latin typeface="Segeo UI"/>
              </a:rPr>
              <a:t>работ;</a:t>
            </a:r>
          </a:p>
          <a:p>
            <a:pPr marL="285750" lvl="0" indent="-285750" algn="just" defTabSz="300613">
              <a:buFont typeface="Wingdings" panose="05000000000000000000" pitchFamily="2" charset="2"/>
              <a:buChar char="Ø"/>
            </a:pPr>
            <a:endParaRPr lang="ru-RU" sz="11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Пунктом 3 статьи 709 Гражданского кодекса Российской Федерации установлено, что в случае, когда работа выполняется в соответствии со сметой, составленной подрядчиком, смета приобретает </a:t>
            </a:r>
            <a:r>
              <a:rPr lang="ru-RU" sz="1600" kern="0" dirty="0" smtClean="0">
                <a:solidFill>
                  <a:prstClr val="black"/>
                </a:solidFill>
                <a:latin typeface="Segeo UI"/>
              </a:rPr>
              <a:t>силу и </a:t>
            </a:r>
            <a:r>
              <a:rPr lang="ru-RU" sz="1600" kern="0" dirty="0">
                <a:solidFill>
                  <a:prstClr val="black"/>
                </a:solidFill>
                <a:latin typeface="Segeo UI"/>
              </a:rPr>
              <a:t>становится частью договора подряда с момента подтверждения ее </a:t>
            </a:r>
            <a:r>
              <a:rPr lang="ru-RU" sz="1600" kern="0" dirty="0" smtClean="0">
                <a:solidFill>
                  <a:prstClr val="black"/>
                </a:solidFill>
                <a:latin typeface="Segeo UI"/>
              </a:rPr>
              <a:t>заказчиком;</a:t>
            </a:r>
          </a:p>
          <a:p>
            <a:pPr marL="285750" lvl="0" indent="-285750" algn="just" defTabSz="300613">
              <a:buFont typeface="Wingdings" panose="05000000000000000000" pitchFamily="2" charset="2"/>
              <a:buChar char="Ø"/>
            </a:pPr>
            <a:endParaRPr lang="ru-RU" sz="11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В соответствии с пунктом 1 статьи 746 Гражданского кодекса Российской Федерации оплата выполненных подрядчиком работ производится заказчиком в размере, предусмотренном </a:t>
            </a:r>
            <a:r>
              <a:rPr lang="ru-RU" sz="1600" kern="0" dirty="0" smtClean="0">
                <a:solidFill>
                  <a:prstClr val="black"/>
                </a:solidFill>
                <a:latin typeface="Segeo UI"/>
              </a:rPr>
              <a:t>сметой, в </a:t>
            </a:r>
            <a:r>
              <a:rPr lang="ru-RU" sz="1600" kern="0" dirty="0">
                <a:solidFill>
                  <a:prstClr val="black"/>
                </a:solidFill>
                <a:latin typeface="Segeo UI"/>
              </a:rPr>
              <a:t>сроки и в порядке, которые установлены законом или договором строительного </a:t>
            </a:r>
            <a:r>
              <a:rPr lang="ru-RU" sz="1600" kern="0" dirty="0" smtClean="0">
                <a:solidFill>
                  <a:prstClr val="black"/>
                </a:solidFill>
                <a:latin typeface="Segeo UI"/>
              </a:rPr>
              <a:t>подряда.</a:t>
            </a:r>
            <a:endParaRPr kumimoji="0" lang="ru-RU" sz="1600" u="none" strike="noStrike" kern="0" cap="none" spc="0" normalizeH="0" baseline="0" noProof="0" dirty="0">
              <a:ln>
                <a:noFill/>
              </a:ln>
              <a:solidFill>
                <a:prstClr val="black"/>
              </a:solidFill>
              <a:effectLst/>
              <a:uLnTx/>
              <a:uFillTx/>
              <a:latin typeface="Segeo UI"/>
            </a:endParaRPr>
          </a:p>
        </p:txBody>
      </p:sp>
      <p:sp>
        <p:nvSpPr>
          <p:cNvPr id="9" name="Заголовок 7"/>
          <p:cNvSpPr txBox="1">
            <a:spLocks/>
          </p:cNvSpPr>
          <p:nvPr/>
        </p:nvSpPr>
        <p:spPr>
          <a:xfrm>
            <a:off x="1191625" y="25684"/>
            <a:ext cx="11251843" cy="810204"/>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1800" b="1" spc="100" dirty="0">
                <a:solidFill>
                  <a:sysClr val="windowText" lastClr="000000"/>
                </a:solidFill>
                <a:latin typeface="Segoe UI Semibold" panose="020B0702040204020203" pitchFamily="34" charset="0"/>
                <a:ea typeface="Segoe UI Symbol" panose="020B0502040204020203" pitchFamily="34" charset="0"/>
              </a:rPr>
              <a:t>ЭТАП № 4. </a:t>
            </a:r>
            <a:r>
              <a:rPr lang="ru-RU" sz="1800" b="1" spc="100" dirty="0" smtClean="0">
                <a:solidFill>
                  <a:sysClr val="windowText" lastClr="000000"/>
                </a:solidFill>
                <a:latin typeface="Segoe UI Semibold" panose="020B0702040204020203" pitchFamily="34" charset="0"/>
                <a:ea typeface="Segoe UI Symbol" panose="020B0502040204020203" pitchFamily="34" charset="0"/>
              </a:rPr>
              <a:t>РЕАЛИЗАЦИЯ (ИСПОЛНЕНИЕ) ГОСУДАРСТВЕННЫХ (МУНИЦИПАЛЬНЫХ) КОНТРАКТОВ ПО ПРОЕКТИРОВАНИЮ, СТРОИТЕЛЬСТВУ, </a:t>
            </a:r>
            <a:r>
              <a:rPr lang="ru-RU" sz="1800" b="1" spc="100" dirty="0">
                <a:solidFill>
                  <a:sysClr val="windowText" lastClr="000000"/>
                </a:solidFill>
                <a:latin typeface="Segoe UI Semibold" panose="020B0702040204020203" pitchFamily="34" charset="0"/>
                <a:ea typeface="Segoe UI Symbol" panose="020B0502040204020203" pitchFamily="34" charset="0"/>
              </a:rPr>
              <a:t>РЕКОНСТРУКЦИИ, КАПИТАЛЬНОМУ РЕМОНТУ ОБЪЕКТОВ КАПИТАЛЬНОГО СТРОИТЕЛЬСТВА</a:t>
            </a:r>
          </a:p>
        </p:txBody>
      </p:sp>
    </p:spTree>
    <p:extLst>
      <p:ext uri="{BB962C8B-B14F-4D97-AF65-F5344CB8AC3E}">
        <p14:creationId xmlns:p14="http://schemas.microsoft.com/office/powerpoint/2010/main" val="17008473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0219" y="44636"/>
            <a:ext cx="442881"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dirty="0" smtClean="0">
                <a:solidFill>
                  <a:srgbClr val="4F81BD">
                    <a:lumMod val="50000"/>
                  </a:srgbClr>
                </a:solidFill>
                <a:latin typeface="Century Gothic" panose="020B0502020202020204" pitchFamily="34" charset="0"/>
              </a:rPr>
              <a:t>34</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2" name="Прямоугольник 1"/>
          <p:cNvSpPr/>
          <p:nvPr/>
        </p:nvSpPr>
        <p:spPr>
          <a:xfrm>
            <a:off x="164124" y="937666"/>
            <a:ext cx="12027876" cy="923330"/>
          </a:xfrm>
          <a:prstGeom prst="rect">
            <a:avLst/>
          </a:prstGeom>
        </p:spPr>
        <p:txBody>
          <a:bodyPr wrap="square">
            <a:spAutoFit/>
          </a:bodyPr>
          <a:lstStyle/>
          <a:p>
            <a:pPr lvl="0" algn="ctr" defTabSz="300613"/>
            <a:r>
              <a:rPr lang="ru-RU" b="1" kern="0" dirty="0">
                <a:solidFill>
                  <a:prstClr val="black"/>
                </a:solidFill>
                <a:latin typeface="Segeo UI"/>
              </a:rPr>
              <a:t>Приказ Минстроя России от </a:t>
            </a:r>
            <a:r>
              <a:rPr lang="ru-RU" b="1" kern="0" dirty="0" smtClean="0">
                <a:solidFill>
                  <a:prstClr val="black"/>
                </a:solidFill>
                <a:latin typeface="Segeo UI"/>
              </a:rPr>
              <a:t>14 января 2020 г. </a:t>
            </a:r>
            <a:r>
              <a:rPr lang="ru-RU" b="1" kern="0" dirty="0">
                <a:solidFill>
                  <a:prstClr val="black"/>
                </a:solidFill>
                <a:latin typeface="Segeo UI"/>
              </a:rPr>
              <a:t>№ 9/</a:t>
            </a:r>
            <a:r>
              <a:rPr lang="ru-RU" b="1" kern="0" dirty="0" err="1">
                <a:solidFill>
                  <a:prstClr val="black"/>
                </a:solidFill>
                <a:latin typeface="Segeo UI"/>
              </a:rPr>
              <a:t>пр</a:t>
            </a:r>
            <a:r>
              <a:rPr lang="ru-RU" b="1" kern="0" dirty="0">
                <a:solidFill>
                  <a:prstClr val="black"/>
                </a:solidFill>
                <a:latin typeface="Segeo UI"/>
              </a:rPr>
              <a:t> «Об утверждении Типовых условий контрактов </a:t>
            </a:r>
            <a:endParaRPr lang="ru-RU" b="1" kern="0" dirty="0" smtClean="0">
              <a:solidFill>
                <a:prstClr val="black"/>
              </a:solidFill>
              <a:latin typeface="Segeo UI"/>
            </a:endParaRPr>
          </a:p>
          <a:p>
            <a:pPr lvl="0" algn="ctr" defTabSz="300613"/>
            <a:r>
              <a:rPr lang="ru-RU" b="1" kern="0" dirty="0" smtClean="0">
                <a:solidFill>
                  <a:prstClr val="black"/>
                </a:solidFill>
                <a:latin typeface="Segeo UI"/>
              </a:rPr>
              <a:t>на </a:t>
            </a:r>
            <a:r>
              <a:rPr lang="ru-RU" b="1" kern="0" dirty="0">
                <a:solidFill>
                  <a:prstClr val="black"/>
                </a:solidFill>
                <a:latin typeface="Segeo UI"/>
              </a:rPr>
              <a:t>выполнение работ по строительству (реконструкции) объекта капитального строительства </a:t>
            </a:r>
            <a:endParaRPr lang="ru-RU" b="1" kern="0" dirty="0" smtClean="0">
              <a:solidFill>
                <a:prstClr val="black"/>
              </a:solidFill>
              <a:latin typeface="Segeo UI"/>
            </a:endParaRPr>
          </a:p>
          <a:p>
            <a:pPr lvl="0" algn="ctr" defTabSz="300613"/>
            <a:r>
              <a:rPr lang="ru-RU" b="1" kern="0" dirty="0" smtClean="0">
                <a:solidFill>
                  <a:prstClr val="black"/>
                </a:solidFill>
                <a:latin typeface="Segeo UI"/>
              </a:rPr>
              <a:t>и </a:t>
            </a:r>
            <a:r>
              <a:rPr lang="ru-RU" b="1" kern="0" dirty="0">
                <a:solidFill>
                  <a:prstClr val="black"/>
                </a:solidFill>
                <a:latin typeface="Segeo UI"/>
              </a:rPr>
              <a:t>информационной карты типовых условий контракта»</a:t>
            </a:r>
          </a:p>
        </p:txBody>
      </p:sp>
      <p:sp>
        <p:nvSpPr>
          <p:cNvPr id="11" name="Загнутый угол 10"/>
          <p:cNvSpPr/>
          <p:nvPr/>
        </p:nvSpPr>
        <p:spPr>
          <a:xfrm>
            <a:off x="223116" y="1919988"/>
            <a:ext cx="11767535" cy="4775779"/>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lvl="0" algn="just" defTabSz="300613">
              <a:defRPr/>
            </a:pPr>
            <a:endParaRPr lang="ru-RU" b="1" u="sng" kern="0" dirty="0" smtClean="0">
              <a:solidFill>
                <a:prstClr val="black"/>
              </a:solidFill>
              <a:latin typeface="Segeo UI"/>
            </a:endParaRPr>
          </a:p>
          <a:p>
            <a:pPr lvl="0" algn="just" defTabSz="300613">
              <a:defRPr/>
            </a:pPr>
            <a:r>
              <a:rPr lang="ru-RU" b="1" u="sng" kern="0" dirty="0" smtClean="0">
                <a:solidFill>
                  <a:prstClr val="black"/>
                </a:solidFill>
                <a:latin typeface="Segeo UI"/>
              </a:rPr>
              <a:t>Основные </a:t>
            </a:r>
            <a:r>
              <a:rPr lang="ru-RU" b="1" u="sng" kern="0" dirty="0">
                <a:solidFill>
                  <a:prstClr val="black"/>
                </a:solidFill>
                <a:latin typeface="Segeo UI"/>
              </a:rPr>
              <a:t>положения условий о приемке и оплате выполненных работ в рамках Федерального закона от 5 апреля 2013 года № 44-ФЗ «О контрактной системе в сфере закупок товаров, работ, услуг для обеспечения государственных и муниципальных </a:t>
            </a:r>
            <a:r>
              <a:rPr lang="ru-RU" b="1" u="sng" kern="0" dirty="0" smtClean="0">
                <a:solidFill>
                  <a:prstClr val="black"/>
                </a:solidFill>
                <a:latin typeface="Segeo UI"/>
              </a:rPr>
              <a:t>нужд» </a:t>
            </a:r>
            <a:r>
              <a:rPr lang="ru-RU" b="1" u="sng" kern="0" dirty="0">
                <a:solidFill>
                  <a:prstClr val="black"/>
                </a:solidFill>
                <a:latin typeface="Segeo UI"/>
              </a:rPr>
              <a:t>(пункт 5</a:t>
            </a:r>
            <a:r>
              <a:rPr lang="ru-RU" b="1" u="sng" kern="0" dirty="0" smtClean="0">
                <a:solidFill>
                  <a:prstClr val="black"/>
                </a:solidFill>
                <a:latin typeface="Segeo UI"/>
              </a:rPr>
              <a:t>):</a:t>
            </a:r>
          </a:p>
          <a:p>
            <a:pPr lvl="0" algn="just" defTabSz="300613">
              <a:defRPr/>
            </a:pPr>
            <a:endParaRPr lang="ru-RU" sz="900" b="1" u="sng" kern="0" dirty="0">
              <a:solidFill>
                <a:prstClr val="black"/>
              </a:solidFill>
              <a:latin typeface="Segeo UI"/>
            </a:endParaRPr>
          </a:p>
          <a:p>
            <a:pPr marL="285750" lvl="0" indent="-285750" algn="just" defTabSz="300613">
              <a:buFont typeface="Wingdings" panose="05000000000000000000" pitchFamily="2" charset="2"/>
              <a:buChar char="Ø"/>
              <a:defRPr/>
            </a:pPr>
            <a:r>
              <a:rPr lang="ru-RU" kern="0" dirty="0" smtClean="0">
                <a:solidFill>
                  <a:prstClr val="black"/>
                </a:solidFill>
                <a:latin typeface="Segeo UI"/>
              </a:rPr>
              <a:t>Приемка и оплата выполненных работ осуществляется на основании первичных учетных документов, подтверждающих их выполнение, составленных после завершения выполнения конструктивных решений (элементов), комплексов (видов) работ (этапов работ) на основании сметы контракта, графика выполнения строительно-монтажных работ и графика оплаты выполненных работ;</a:t>
            </a:r>
          </a:p>
          <a:p>
            <a:pPr marL="285750" lvl="0" indent="-285750" algn="just" defTabSz="300613">
              <a:buFont typeface="Wingdings" panose="05000000000000000000" pitchFamily="2" charset="2"/>
              <a:buChar char="Ø"/>
              <a:defRPr/>
            </a:pPr>
            <a:r>
              <a:rPr lang="ru-RU" kern="0" dirty="0" smtClean="0">
                <a:solidFill>
                  <a:prstClr val="black"/>
                </a:solidFill>
                <a:latin typeface="Segeo UI"/>
              </a:rPr>
              <a:t>При приемке выполненных работ не осуществляется сопоставление технологии производства фактически выполненных работ, технологиям, принятым при разработке сметных нормативов; </a:t>
            </a:r>
          </a:p>
          <a:p>
            <a:pPr marL="285750" lvl="0" indent="-285750" algn="just" defTabSz="300613">
              <a:buFont typeface="Wingdings" panose="05000000000000000000" pitchFamily="2" charset="2"/>
              <a:buChar char="Ø"/>
              <a:defRPr/>
            </a:pPr>
            <a:r>
              <a:rPr lang="ru-RU" kern="0" dirty="0" smtClean="0">
                <a:solidFill>
                  <a:prstClr val="black"/>
                </a:solidFill>
                <a:latin typeface="Segeo UI"/>
              </a:rPr>
              <a:t>При приемке выполненных работ не выделяется и не обосновывается стоимость учтенных в цене конструктивных решений (элементов) и (или) комплексов (видов) работ сметы контракта, прочих работ                     и затрат (в том числе зимнее удорожание, осуществление работ вахтовым методом, командирование рабочих, перебазирование строительно-монтажных организаций), и затрат на строительство титульных временных зданий и сооружений, непредвиденных работ и затрат подрядчика.</a:t>
            </a:r>
            <a:endParaRPr lang="ru-RU" kern="0" dirty="0">
              <a:solidFill>
                <a:prstClr val="black"/>
              </a:solidFill>
              <a:latin typeface="Segeo UI"/>
            </a:endParaRPr>
          </a:p>
        </p:txBody>
      </p:sp>
      <p:sp>
        <p:nvSpPr>
          <p:cNvPr id="10" name="Заголовок 7"/>
          <p:cNvSpPr txBox="1">
            <a:spLocks/>
          </p:cNvSpPr>
          <p:nvPr/>
        </p:nvSpPr>
        <p:spPr>
          <a:xfrm>
            <a:off x="1147381" y="25684"/>
            <a:ext cx="11251843" cy="810204"/>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1800" b="1" spc="100" dirty="0">
                <a:solidFill>
                  <a:sysClr val="windowText" lastClr="000000"/>
                </a:solidFill>
                <a:latin typeface="Segoe UI Semibold" panose="020B0702040204020203" pitchFamily="34" charset="0"/>
                <a:ea typeface="Segoe UI Symbol" panose="020B0502040204020203" pitchFamily="34" charset="0"/>
              </a:rPr>
              <a:t>ЭТАП № 4. </a:t>
            </a:r>
            <a:r>
              <a:rPr lang="ru-RU" sz="1800" b="1" spc="100" dirty="0" smtClean="0">
                <a:solidFill>
                  <a:sysClr val="windowText" lastClr="000000"/>
                </a:solidFill>
                <a:latin typeface="Segoe UI Semibold" panose="020B0702040204020203" pitchFamily="34" charset="0"/>
                <a:ea typeface="Segoe UI Symbol" panose="020B0502040204020203" pitchFamily="34" charset="0"/>
              </a:rPr>
              <a:t>РЕАЛИЗАЦИЯ (ИСПОЛНЕНИЕ) ГОСУДАРСТВЕННЫХ (МУНИЦИПАЛЬНЫХ) КОНТРАКТОВ ПО ПРОЕКТИРОВАНИЮ СТРОИТЕЛЬСТВА, </a:t>
            </a:r>
            <a:r>
              <a:rPr lang="ru-RU" sz="1800" b="1" spc="100" dirty="0">
                <a:solidFill>
                  <a:sysClr val="windowText" lastClr="000000"/>
                </a:solidFill>
                <a:latin typeface="Segoe UI Semibold" panose="020B0702040204020203" pitchFamily="34" charset="0"/>
                <a:ea typeface="Segoe UI Symbol" panose="020B0502040204020203" pitchFamily="34" charset="0"/>
              </a:rPr>
              <a:t>РЕКОНСТРУКЦИИ, КАПИТАЛЬНОМУ РЕМОНТУ ОБЪЕКТОВ КАПИТАЛЬНОГО СТРОИТЕЛЬСТВА</a:t>
            </a:r>
          </a:p>
        </p:txBody>
      </p:sp>
    </p:spTree>
    <p:extLst>
      <p:ext uri="{BB962C8B-B14F-4D97-AF65-F5344CB8AC3E}">
        <p14:creationId xmlns:p14="http://schemas.microsoft.com/office/powerpoint/2010/main" val="41787649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35</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6" name="Загнутый угол 5"/>
          <p:cNvSpPr/>
          <p:nvPr/>
        </p:nvSpPr>
        <p:spPr>
          <a:xfrm>
            <a:off x="2914975" y="1204837"/>
            <a:ext cx="6411361" cy="5397911"/>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285750" lvl="0" indent="-285750" algn="just" defTabSz="300613">
              <a:buFont typeface="Wingdings" panose="05000000000000000000" pitchFamily="2" charset="2"/>
              <a:buChar char="Ø"/>
            </a:pPr>
            <a:endParaRPr lang="ru-RU" kern="0" dirty="0" smtClean="0">
              <a:solidFill>
                <a:prstClr val="black"/>
              </a:solidFill>
              <a:latin typeface="Segeo UI"/>
            </a:endParaRPr>
          </a:p>
          <a:p>
            <a:pPr marL="285750" lvl="0" indent="-285750" algn="just" defTabSz="300613">
              <a:buFont typeface="Wingdings" panose="05000000000000000000" pitchFamily="2" charset="2"/>
              <a:buChar char="Ø"/>
            </a:pPr>
            <a:endParaRPr lang="ru-RU" kern="0" dirty="0" smtClean="0">
              <a:solidFill>
                <a:prstClr val="black"/>
              </a:solidFill>
              <a:latin typeface="Segeo UI"/>
            </a:endParaRPr>
          </a:p>
          <a:p>
            <a:pPr lvl="0" algn="just" defTabSz="300613"/>
            <a:r>
              <a:rPr lang="ru-RU" sz="1900" b="1" kern="0" dirty="0" smtClean="0">
                <a:solidFill>
                  <a:prstClr val="black"/>
                </a:solidFill>
                <a:latin typeface="Segeo UI"/>
              </a:rPr>
              <a:t>Минфин </a:t>
            </a:r>
            <a:r>
              <a:rPr lang="ru-RU" sz="1900" b="1" kern="0" dirty="0">
                <a:solidFill>
                  <a:prstClr val="black"/>
                </a:solidFill>
                <a:latin typeface="Segeo UI"/>
              </a:rPr>
              <a:t>России письмом от 26 августа 2020 г</a:t>
            </a:r>
            <a:r>
              <a:rPr lang="ru-RU" sz="1900" b="1" kern="0" dirty="0" smtClean="0">
                <a:solidFill>
                  <a:prstClr val="black"/>
                </a:solidFill>
                <a:latin typeface="Segeo UI"/>
              </a:rPr>
              <a:t>.      </a:t>
            </a:r>
            <a:r>
              <a:rPr lang="ru-RU" sz="1900" b="1" kern="0" dirty="0">
                <a:solidFill>
                  <a:prstClr val="black"/>
                </a:solidFill>
                <a:latin typeface="Segeo UI"/>
              </a:rPr>
              <a:t>№ 24-05-07/74842 сообщил, что </a:t>
            </a:r>
            <a:r>
              <a:rPr lang="ru-RU" sz="1900" b="1" u="sng" kern="0" dirty="0">
                <a:solidFill>
                  <a:prstClr val="black"/>
                </a:solidFill>
                <a:latin typeface="Segeo UI"/>
              </a:rPr>
              <a:t>применение типовых условий контракта заказчиками является обязательным</a:t>
            </a:r>
            <a:r>
              <a:rPr lang="ru-RU" sz="1900" b="1" kern="0" dirty="0">
                <a:solidFill>
                  <a:prstClr val="black"/>
                </a:solidFill>
                <a:latin typeface="Segeo UI"/>
              </a:rPr>
              <a:t> и заказчик не вправе самостоятельно вносить изменения в типовые условия контракта </a:t>
            </a:r>
            <a:r>
              <a:rPr lang="ru-RU" sz="1900" kern="0" dirty="0">
                <a:solidFill>
                  <a:prstClr val="black"/>
                </a:solidFill>
                <a:latin typeface="Segeo UI"/>
              </a:rPr>
              <a:t>за исключением их переменных частей, предусматривающих возможность выбора одного или нескольких вариантов условий (данных) из предлагаемого исчерпывающего перечня таких вариантов условий (данных), определенных ответственным органом в типовых условиях контрактов, а также возможность внесения информации об условиях (данных) конкретной закупки, содержании таких условий (данных) </a:t>
            </a:r>
            <a:r>
              <a:rPr lang="ru-RU" sz="1900" kern="0" dirty="0" smtClean="0">
                <a:solidFill>
                  <a:prstClr val="black"/>
                </a:solidFill>
                <a:latin typeface="Segeo UI"/>
              </a:rPr>
              <a:t>                              и </a:t>
            </a:r>
            <a:r>
              <a:rPr lang="ru-RU" sz="1900" kern="0" dirty="0">
                <a:solidFill>
                  <a:prstClr val="black"/>
                </a:solidFill>
                <a:latin typeface="Segeo UI"/>
              </a:rPr>
              <a:t>порядке определения такого содержания.</a:t>
            </a:r>
          </a:p>
        </p:txBody>
      </p:sp>
      <p:pic>
        <p:nvPicPr>
          <p:cNvPr id="2" name="Рисунок 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2433" t="4633" r="19497"/>
          <a:stretch/>
        </p:blipFill>
        <p:spPr>
          <a:xfrm>
            <a:off x="9717166" y="1363387"/>
            <a:ext cx="2448233" cy="4857057"/>
          </a:xfrm>
          <a:prstGeom prst="rect">
            <a:avLst/>
          </a:prstGeom>
        </p:spPr>
      </p:pic>
      <p:sp>
        <p:nvSpPr>
          <p:cNvPr id="5" name="Прямоугольник 4"/>
          <p:cNvSpPr/>
          <p:nvPr/>
        </p:nvSpPr>
        <p:spPr>
          <a:xfrm>
            <a:off x="10897038" y="3271892"/>
            <a:ext cx="1026243" cy="276999"/>
          </a:xfrm>
          <a:prstGeom prst="rect">
            <a:avLst/>
          </a:prstGeom>
        </p:spPr>
        <p:txBody>
          <a:bodyPr wrap="none">
            <a:spAutoFit/>
          </a:bodyPr>
          <a:lstStyle/>
          <a:p>
            <a:pPr lvl="0" algn="ctr" defTabSz="300613"/>
            <a:r>
              <a:rPr lang="ru-RU" sz="1200" b="1" kern="0" dirty="0" smtClean="0">
                <a:solidFill>
                  <a:srgbClr val="FF0000"/>
                </a:solidFill>
                <a:latin typeface="Segeo UI"/>
              </a:rPr>
              <a:t>Изменения</a:t>
            </a:r>
            <a:endParaRPr lang="ru-RU" sz="1200" b="1" kern="0" dirty="0">
              <a:solidFill>
                <a:srgbClr val="FF0000"/>
              </a:solidFill>
              <a:latin typeface="Segeo UI"/>
            </a:endParaRPr>
          </a:p>
        </p:txBody>
      </p:sp>
      <p:pic>
        <p:nvPicPr>
          <p:cNvPr id="8" name="Рисунок 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9619" r="30638"/>
          <a:stretch/>
        </p:blipFill>
        <p:spPr>
          <a:xfrm>
            <a:off x="834869" y="2280570"/>
            <a:ext cx="1037968" cy="2749559"/>
          </a:xfrm>
          <a:prstGeom prst="rect">
            <a:avLst/>
          </a:prstGeom>
          <a:effectLst>
            <a:outerShdw blurRad="50800" dist="50800" dir="4800000" sx="145000" sy="145000" algn="ctr" rotWithShape="0">
              <a:srgbClr val="FF0000">
                <a:alpha val="18000"/>
              </a:srgbClr>
            </a:outerShdw>
          </a:effectLst>
        </p:spPr>
      </p:pic>
      <p:sp>
        <p:nvSpPr>
          <p:cNvPr id="11" name="Заголовок 7"/>
          <p:cNvSpPr txBox="1">
            <a:spLocks/>
          </p:cNvSpPr>
          <p:nvPr/>
        </p:nvSpPr>
        <p:spPr>
          <a:xfrm>
            <a:off x="1147381" y="25684"/>
            <a:ext cx="11251843" cy="810204"/>
          </a:xfrm>
          <a:prstGeom prst="rect">
            <a:avLst/>
          </a:prstGeom>
        </p:spPr>
        <p:txBody>
          <a:bodyPr vert="horz" wrap="square" lIns="180000" tIns="72000" rIns="180000" bIns="7200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nSpc>
                <a:spcPct val="80000"/>
              </a:lnSpc>
              <a:spcBef>
                <a:spcPts val="0"/>
              </a:spcBef>
            </a:pPr>
            <a:r>
              <a:rPr lang="ru-RU" sz="1800" b="1" spc="100" dirty="0">
                <a:solidFill>
                  <a:sysClr val="windowText" lastClr="000000"/>
                </a:solidFill>
                <a:latin typeface="Segoe UI Semibold" panose="020B0702040204020203" pitchFamily="34" charset="0"/>
                <a:ea typeface="Segoe UI Symbol" panose="020B0502040204020203" pitchFamily="34" charset="0"/>
              </a:rPr>
              <a:t>ЭТАП № 4. </a:t>
            </a:r>
            <a:r>
              <a:rPr lang="ru-RU" sz="1800" b="1" spc="100" dirty="0" smtClean="0">
                <a:solidFill>
                  <a:sysClr val="windowText" lastClr="000000"/>
                </a:solidFill>
                <a:latin typeface="Segoe UI Semibold" panose="020B0702040204020203" pitchFamily="34" charset="0"/>
                <a:ea typeface="Segoe UI Symbol" panose="020B0502040204020203" pitchFamily="34" charset="0"/>
              </a:rPr>
              <a:t>РЕАЛИЗАЦИЯ (ИСПОЛНЕНИЕ) ГОСУДАРСТВЕННЫХ (МУНИЦИПАЛЬНЫХ) КОНТРАКТОВ ПО ПРОЕКТИРОВАНИЮ, СТРОИТЕЛЬСТВУ, </a:t>
            </a:r>
            <a:r>
              <a:rPr lang="ru-RU" sz="1800" b="1" spc="100" dirty="0">
                <a:solidFill>
                  <a:sysClr val="windowText" lastClr="000000"/>
                </a:solidFill>
                <a:latin typeface="Segoe UI Semibold" panose="020B0702040204020203" pitchFamily="34" charset="0"/>
                <a:ea typeface="Segoe UI Symbol" panose="020B0502040204020203" pitchFamily="34" charset="0"/>
              </a:rPr>
              <a:t>РЕКОНСТРУКЦИИ, КАПИТАЛЬНОМУ РЕМОНТУ ОБЪЕКТОВ КАПИТАЛЬНОГО СТРОИТЕЛЬСТВА</a:t>
            </a:r>
          </a:p>
        </p:txBody>
      </p:sp>
    </p:spTree>
    <p:extLst>
      <p:ext uri="{BB962C8B-B14F-4D97-AF65-F5344CB8AC3E}">
        <p14:creationId xmlns:p14="http://schemas.microsoft.com/office/powerpoint/2010/main" val="1578103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36</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9148"/>
            <a:ext cx="12192000" cy="5928852"/>
          </a:xfrm>
          <a:prstGeom prst="rect">
            <a:avLst/>
          </a:prstGeom>
        </p:spPr>
      </p:pic>
      <p:sp>
        <p:nvSpPr>
          <p:cNvPr id="9" name="Скругленный прямоугольник 8"/>
          <p:cNvSpPr/>
          <p:nvPr/>
        </p:nvSpPr>
        <p:spPr>
          <a:xfrm flipH="1">
            <a:off x="0" y="862780"/>
            <a:ext cx="12192002" cy="5995220"/>
          </a:xfrm>
          <a:prstGeom prst="roundRect">
            <a:avLst>
              <a:gd name="adj" fmla="val 1876"/>
            </a:avLst>
          </a:prstGeom>
          <a:solidFill>
            <a:srgbClr val="FFFFFF">
              <a:alpha val="83922"/>
            </a:srgbClr>
          </a:solidFill>
          <a:ln w="6350">
            <a:solidFill>
              <a:srgbClr val="E7F0F9"/>
            </a:solidFill>
          </a:ln>
          <a:effectLst>
            <a:outerShdw blurRad="368300" sx="102000" sy="102000" algn="ctr" rotWithShape="0">
              <a:srgbClr val="8495BA">
                <a:alpha val="13725"/>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600" i="1" dirty="0">
              <a:solidFill>
                <a:prstClr val="white"/>
              </a:solidFill>
              <a:sym typeface="Arial"/>
            </a:endParaRPr>
          </a:p>
        </p:txBody>
      </p:sp>
      <p:sp>
        <p:nvSpPr>
          <p:cNvPr id="10" name="Прямоугольник 9"/>
          <p:cNvSpPr/>
          <p:nvPr/>
        </p:nvSpPr>
        <p:spPr>
          <a:xfrm>
            <a:off x="1736920" y="3075560"/>
            <a:ext cx="8678829" cy="1569660"/>
          </a:xfrm>
          <a:prstGeom prst="rect">
            <a:avLst/>
          </a:prstGeom>
        </p:spPr>
        <p:txBody>
          <a:bodyPr wrap="square">
            <a:spAutoFit/>
          </a:bodyPr>
          <a:lstStyle/>
          <a:p>
            <a:pPr lvl="0" algn="ctr"/>
            <a:r>
              <a:rPr lang="ru-RU" sz="9600" i="1" kern="0" dirty="0">
                <a:solidFill>
                  <a:prstClr val="black"/>
                </a:solidFill>
                <a:latin typeface="Segeo UI"/>
              </a:rPr>
              <a:t>Перспективы</a:t>
            </a:r>
            <a:endParaRPr lang="ru-RU" sz="9600" i="1" dirty="0">
              <a:solidFill>
                <a:prstClr val="white"/>
              </a:solidFill>
              <a:sym typeface="Arial"/>
            </a:endParaRPr>
          </a:p>
        </p:txBody>
      </p:sp>
    </p:spTree>
    <p:extLst>
      <p:ext uri="{BB962C8B-B14F-4D97-AF65-F5344CB8AC3E}">
        <p14:creationId xmlns:p14="http://schemas.microsoft.com/office/powerpoint/2010/main" val="22241858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608" y="919033"/>
            <a:ext cx="12027876" cy="1446550"/>
          </a:xfrm>
          <a:prstGeom prst="rect">
            <a:avLst/>
          </a:prstGeom>
        </p:spPr>
        <p:txBody>
          <a:bodyPr wrap="square">
            <a:spAutoFit/>
          </a:bodyPr>
          <a:lstStyle/>
          <a:p>
            <a:pPr lvl="0" algn="ctr" defTabSz="300613"/>
            <a:r>
              <a:rPr lang="ru-RU" b="1" kern="0" dirty="0">
                <a:solidFill>
                  <a:prstClr val="black"/>
                </a:solidFill>
                <a:latin typeface="Segeo UI"/>
              </a:rPr>
              <a:t>Проект постановления Правительства Российской Федерации </a:t>
            </a:r>
            <a:br>
              <a:rPr lang="ru-RU" b="1" kern="0" dirty="0">
                <a:solidFill>
                  <a:prstClr val="black"/>
                </a:solidFill>
                <a:latin typeface="Segeo UI"/>
              </a:rPr>
            </a:br>
            <a:r>
              <a:rPr lang="ru-RU" b="1" kern="0" dirty="0">
                <a:solidFill>
                  <a:prstClr val="black"/>
                </a:solidFill>
                <a:latin typeface="Segeo UI"/>
              </a:rPr>
              <a:t>«О внесении изменений в Положение о федеральной государственной информационной системе ценообразования в строительстве» </a:t>
            </a:r>
            <a:br>
              <a:rPr lang="ru-RU" b="1" kern="0" dirty="0">
                <a:solidFill>
                  <a:prstClr val="black"/>
                </a:solidFill>
                <a:latin typeface="Segeo UI"/>
              </a:rPr>
            </a:br>
            <a:r>
              <a:rPr lang="ru-RU" sz="1600" b="1" kern="0" dirty="0">
                <a:solidFill>
                  <a:prstClr val="black"/>
                </a:solidFill>
                <a:latin typeface="Segeo UI"/>
              </a:rPr>
              <a:t>(внесен в Правительство Российской Федерации письмом от 19 октября 2020 г. № 41988-ВЯ/09)</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368708" y="2227005"/>
            <a:ext cx="4704736" cy="4467715"/>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b="1" i="1" u="sng" strike="noStrike" kern="0" cap="none" spc="0" normalizeH="0" baseline="0" noProof="0" dirty="0" smtClean="0">
                <a:ln>
                  <a:noFill/>
                </a:ln>
                <a:solidFill>
                  <a:prstClr val="black"/>
                </a:solidFill>
                <a:effectLst/>
                <a:uLnTx/>
                <a:uFillTx/>
                <a:latin typeface="Segeo UI"/>
              </a:rPr>
              <a:t>Цель:</a:t>
            </a:r>
            <a:endParaRPr kumimoji="0" lang="ru-RU" b="1" i="1" u="sng" strike="noStrike" kern="0" cap="none" spc="0" normalizeH="0" baseline="0" noProof="0" dirty="0">
              <a:ln>
                <a:noFill/>
              </a:ln>
              <a:solidFill>
                <a:prstClr val="black"/>
              </a:solidFill>
              <a:effectLst/>
              <a:uLnTx/>
              <a:uFillTx/>
              <a:latin typeface="Segeo UI"/>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Привести в соответствие с законодательством </a:t>
            </a:r>
            <a:r>
              <a:rPr lang="ru-RU" kern="0" dirty="0" smtClean="0">
                <a:solidFill>
                  <a:prstClr val="black"/>
                </a:solidFill>
                <a:latin typeface="Segeo UI"/>
              </a:rPr>
              <a:t>                                       о </a:t>
            </a:r>
            <a:r>
              <a:rPr lang="ru-RU" kern="0" dirty="0">
                <a:solidFill>
                  <a:prstClr val="black"/>
                </a:solidFill>
                <a:latin typeface="Segeo UI"/>
              </a:rPr>
              <a:t>градостроительной деятельности, </a:t>
            </a:r>
            <a:r>
              <a:rPr lang="ru-RU" kern="0" dirty="0" smtClean="0">
                <a:solidFill>
                  <a:prstClr val="black"/>
                </a:solidFill>
                <a:latin typeface="Segeo UI"/>
              </a:rPr>
              <a:t>                       в том </a:t>
            </a:r>
            <a:r>
              <a:rPr lang="ru-RU" kern="0" dirty="0">
                <a:solidFill>
                  <a:prstClr val="black"/>
                </a:solidFill>
                <a:latin typeface="Segeo UI"/>
              </a:rPr>
              <a:t>числе Правилами </a:t>
            </a:r>
            <a:r>
              <a:rPr lang="ru-RU" kern="0" dirty="0" smtClean="0">
                <a:solidFill>
                  <a:prstClr val="black"/>
                </a:solidFill>
                <a:latin typeface="Segeo UI"/>
              </a:rPr>
              <a:t>мониторинга </a:t>
            </a:r>
            <a:r>
              <a:rPr lang="ru-RU" kern="0" dirty="0">
                <a:solidFill>
                  <a:prstClr val="black"/>
                </a:solidFill>
                <a:latin typeface="Segeo UI"/>
              </a:rPr>
              <a:t>цен строительных ресурсов, утвержденными постановлением Правительства </a:t>
            </a:r>
            <a:r>
              <a:rPr lang="ru-RU" kern="0" dirty="0" smtClean="0">
                <a:solidFill>
                  <a:prstClr val="black"/>
                </a:solidFill>
                <a:latin typeface="Segeo UI"/>
              </a:rPr>
              <a:t>Российской</a:t>
            </a:r>
            <a:r>
              <a:rPr lang="ru-RU" kern="0" dirty="0">
                <a:solidFill>
                  <a:prstClr val="black"/>
                </a:solidFill>
                <a:latin typeface="Segeo UI"/>
              </a:rPr>
              <a:t> Федерации от 23 декабря 2016 г. №1452.</a:t>
            </a: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37</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8" name="Загнутый угол 7"/>
          <p:cNvSpPr/>
          <p:nvPr/>
        </p:nvSpPr>
        <p:spPr>
          <a:xfrm>
            <a:off x="5380241" y="2227005"/>
            <a:ext cx="6538418" cy="4467716"/>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800" b="1" i="1" u="sng" strike="noStrike" kern="0" cap="none" spc="0" normalizeH="0" baseline="0" noProof="0" dirty="0" smtClean="0">
              <a:ln>
                <a:noFill/>
              </a:ln>
              <a:solidFill>
                <a:prstClr val="black"/>
              </a:solidFill>
              <a:effectLst/>
              <a:uLnTx/>
              <a:uFillTx/>
              <a:latin typeface="Segeo UI"/>
            </a:endParaRPr>
          </a:p>
          <a:p>
            <a:pPr marL="0" marR="0" lvl="0" indent="0" algn="ctr" defTabSz="300613" rtl="0" eaLnBrk="1" fontAlgn="auto" latinLnBrk="0" hangingPunct="1">
              <a:lnSpc>
                <a:spcPct val="100000"/>
              </a:lnSpc>
              <a:spcBef>
                <a:spcPts val="0"/>
              </a:spcBef>
              <a:spcAft>
                <a:spcPts val="0"/>
              </a:spcAft>
              <a:buClrTx/>
              <a:buSzTx/>
              <a:buFontTx/>
              <a:buNone/>
              <a:tabLst/>
              <a:defRPr/>
            </a:pPr>
            <a:r>
              <a:rPr kumimoji="0" lang="ru-RU" b="1" i="1" u="sng" strike="noStrike" kern="0" cap="none" spc="0" normalizeH="0" baseline="0" noProof="0" dirty="0" smtClean="0">
                <a:ln>
                  <a:noFill/>
                </a:ln>
                <a:solidFill>
                  <a:prstClr val="black"/>
                </a:solidFill>
                <a:effectLst/>
                <a:uLnTx/>
                <a:uFillTx/>
                <a:latin typeface="Segeo UI"/>
              </a:rPr>
              <a:t>Устанавливает:</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Порядок развития ФГИС ЦС</a:t>
            </a:r>
            <a:r>
              <a:rPr lang="ru-RU" kern="0" dirty="0" smtClean="0">
                <a:solidFill>
                  <a:prstClr val="black"/>
                </a:solidFill>
                <a:latin typeface="Segeo UI"/>
              </a:rPr>
              <a:t>;</a:t>
            </a: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Расширение перечня лиц, которым представляется доступ к информации, размещаемой в ФГИС ЦС (органы государственной власти субъектов РФ, ИП</a:t>
            </a:r>
            <a:r>
              <a:rPr lang="ru-RU" kern="0" dirty="0" smtClean="0">
                <a:solidFill>
                  <a:prstClr val="black"/>
                </a:solidFill>
                <a:latin typeface="Segeo UI"/>
              </a:rPr>
              <a:t>);</a:t>
            </a: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Расширение и уточнение наименования перечней подсистем ФГИС ЦС</a:t>
            </a:r>
            <a:r>
              <a:rPr lang="ru-RU" kern="0" dirty="0" smtClean="0">
                <a:solidFill>
                  <a:prstClr val="black"/>
                </a:solidFill>
                <a:latin typeface="Segeo UI"/>
              </a:rPr>
              <a:t>;</a:t>
            </a: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Возможность взаимодействия ФГИС ЦС не только  </a:t>
            </a:r>
            <a:r>
              <a:rPr lang="ru-RU" kern="0" dirty="0" smtClean="0">
                <a:solidFill>
                  <a:prstClr val="black"/>
                </a:solidFill>
                <a:latin typeface="Segeo UI"/>
              </a:rPr>
              <a:t>                      с </a:t>
            </a:r>
            <a:r>
              <a:rPr lang="ru-RU" kern="0" dirty="0">
                <a:solidFill>
                  <a:prstClr val="black"/>
                </a:solidFill>
                <a:latin typeface="Segeo UI"/>
              </a:rPr>
              <a:t>государственными, но и негосударственными информационными системами</a:t>
            </a:r>
            <a:r>
              <a:rPr lang="ru-RU" kern="0" dirty="0" smtClean="0">
                <a:solidFill>
                  <a:prstClr val="black"/>
                </a:solidFill>
                <a:latin typeface="Segeo UI"/>
              </a:rPr>
              <a:t>;</a:t>
            </a:r>
            <a:endParaRPr lang="ru-RU" kern="0" dirty="0">
              <a:solidFill>
                <a:prstClr val="black"/>
              </a:solidFill>
              <a:latin typeface="Segeo UI"/>
            </a:endParaRPr>
          </a:p>
          <a:p>
            <a:pPr marL="285750" lvl="0" indent="-285750" algn="just" defTabSz="300613">
              <a:buFont typeface="Wingdings" panose="05000000000000000000" pitchFamily="2" charset="2"/>
              <a:buChar char="Ø"/>
            </a:pPr>
            <a:r>
              <a:rPr lang="ru-RU" kern="0" dirty="0">
                <a:solidFill>
                  <a:prstClr val="black"/>
                </a:solidFill>
                <a:latin typeface="Segeo UI"/>
              </a:rPr>
              <a:t>Возможность идентификации в ФГИС ЦС без ЭЦП </a:t>
            </a:r>
            <a:r>
              <a:rPr lang="ru-RU" kern="0" dirty="0" smtClean="0">
                <a:solidFill>
                  <a:prstClr val="black"/>
                </a:solidFill>
                <a:latin typeface="Segeo UI"/>
              </a:rPr>
              <a:t>                      (</a:t>
            </a:r>
            <a:r>
              <a:rPr lang="ru-RU" kern="0" dirty="0">
                <a:solidFill>
                  <a:prstClr val="black"/>
                </a:solidFill>
                <a:latin typeface="Segeo UI"/>
              </a:rPr>
              <a:t>для органов государственной власти субъектов РФ).</a:t>
            </a:r>
          </a:p>
        </p:txBody>
      </p:sp>
    </p:spTree>
    <p:extLst>
      <p:ext uri="{BB962C8B-B14F-4D97-AF65-F5344CB8AC3E}">
        <p14:creationId xmlns:p14="http://schemas.microsoft.com/office/powerpoint/2010/main" val="3691317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3608" y="919033"/>
            <a:ext cx="12027876" cy="1446550"/>
          </a:xfrm>
          <a:prstGeom prst="rect">
            <a:avLst/>
          </a:prstGeom>
        </p:spPr>
        <p:txBody>
          <a:bodyPr wrap="square">
            <a:spAutoFit/>
          </a:bodyPr>
          <a:lstStyle/>
          <a:p>
            <a:pPr lvl="0" algn="ctr" defTabSz="300613"/>
            <a:r>
              <a:rPr lang="ru-RU" b="1" kern="0" dirty="0">
                <a:solidFill>
                  <a:prstClr val="black"/>
                </a:solidFill>
                <a:latin typeface="Segeo UI"/>
              </a:rPr>
              <a:t>Проект постановления Правительства Российской Федерации </a:t>
            </a:r>
            <a:br>
              <a:rPr lang="ru-RU" b="1" kern="0" dirty="0">
                <a:solidFill>
                  <a:prstClr val="black"/>
                </a:solidFill>
                <a:latin typeface="Segeo UI"/>
              </a:rPr>
            </a:br>
            <a:r>
              <a:rPr lang="ru-RU" b="1" kern="0" dirty="0">
                <a:solidFill>
                  <a:prstClr val="black"/>
                </a:solidFill>
                <a:latin typeface="Segeo UI"/>
              </a:rPr>
              <a:t>«О внесении изменений в Положение о федеральной государственной информационной системе ценообразования в строительстве» </a:t>
            </a:r>
            <a:br>
              <a:rPr lang="ru-RU" b="1" kern="0" dirty="0">
                <a:solidFill>
                  <a:prstClr val="black"/>
                </a:solidFill>
                <a:latin typeface="Segeo UI"/>
              </a:rPr>
            </a:br>
            <a:r>
              <a:rPr lang="ru-RU" sz="1600" b="1" kern="0" dirty="0">
                <a:solidFill>
                  <a:prstClr val="black"/>
                </a:solidFill>
                <a:latin typeface="Segeo UI"/>
              </a:rPr>
              <a:t>(внесен в Правительство Российской Федерации письмом от 19 октября 2020 г. № 41988-ВЯ/09)</a:t>
            </a: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0" u="none" strike="noStrike" kern="0" cap="none" spc="0" normalizeH="0" baseline="0" noProof="0" dirty="0">
              <a:ln>
                <a:noFill/>
              </a:ln>
              <a:solidFill>
                <a:prstClr val="black"/>
              </a:solidFill>
              <a:effectLst/>
              <a:uLnTx/>
              <a:uFillTx/>
              <a:latin typeface="Segeo UI"/>
              <a:ea typeface="+mn-ea"/>
              <a:cs typeface="+mn-cs"/>
            </a:endParaRPr>
          </a:p>
        </p:txBody>
      </p:sp>
      <p:sp>
        <p:nvSpPr>
          <p:cNvPr id="11" name="Загнутый угол 10"/>
          <p:cNvSpPr/>
          <p:nvPr/>
        </p:nvSpPr>
        <p:spPr>
          <a:xfrm>
            <a:off x="368709" y="2227005"/>
            <a:ext cx="4350776" cy="4467715"/>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20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r>
              <a:rPr lang="ru-RU" sz="1600" b="1" i="1" u="sng" kern="0" dirty="0" smtClean="0">
                <a:solidFill>
                  <a:prstClr val="black"/>
                </a:solidFill>
                <a:latin typeface="Segeo UI"/>
              </a:rPr>
              <a:t>Результат</a:t>
            </a:r>
            <a:r>
              <a:rPr kumimoji="0" lang="ru-RU" sz="1600" b="1" i="1" u="sng" strike="noStrike" kern="0" cap="none" spc="0" normalizeH="0" baseline="0" noProof="0" dirty="0" smtClean="0">
                <a:ln>
                  <a:noFill/>
                </a:ln>
                <a:solidFill>
                  <a:prstClr val="black"/>
                </a:solidFill>
                <a:effectLst/>
                <a:uLnTx/>
                <a:uFillTx/>
                <a:latin typeface="Segeo UI"/>
              </a:rPr>
              <a:t>:</a:t>
            </a:r>
            <a:endParaRPr kumimoji="0" lang="ru-RU" sz="1600" b="1" i="1" u="sng" strike="noStrike" kern="0" cap="none" spc="0" normalizeH="0" baseline="0" noProof="0" dirty="0">
              <a:ln>
                <a:noFill/>
              </a:ln>
              <a:solidFill>
                <a:prstClr val="black"/>
              </a:solidFill>
              <a:effectLst/>
              <a:uLnTx/>
              <a:uFillTx/>
              <a:latin typeface="Segeo UI"/>
            </a:endParaRPr>
          </a:p>
          <a:p>
            <a:pPr marL="285750" marR="0" lvl="0" indent="-285750" algn="just" defTabSz="300613"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ru-RU" sz="16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Создание нормативной базы для информации государственного мониторинга цен строительных ресурсов, включая интеграцию ФГИС ЦС с иными информационными системами, что позволит обеспечить получение дополнительной информации </a:t>
            </a:r>
            <a:r>
              <a:rPr lang="ru-RU" sz="1600" kern="0" dirty="0" smtClean="0">
                <a:solidFill>
                  <a:prstClr val="black"/>
                </a:solidFill>
                <a:latin typeface="Segeo UI"/>
              </a:rPr>
              <a:t>о </a:t>
            </a:r>
            <a:r>
              <a:rPr lang="ru-RU" sz="1600" kern="0" dirty="0">
                <a:solidFill>
                  <a:prstClr val="black"/>
                </a:solidFill>
                <a:latin typeface="Segeo UI"/>
              </a:rPr>
              <a:t>производителях строительных ресурсов и выпускаемой ими продукции, тарифах на перевозку строительных ресурсов и повысить достоверность сметных цен строительных ресурсов, размещаемых во ФГИС ЦС.</a:t>
            </a:r>
          </a:p>
          <a:p>
            <a:pPr lvl="0" algn="just" defTabSz="300613"/>
            <a:endParaRPr lang="ru-RU"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38</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8" name="Загнутый угол 7"/>
          <p:cNvSpPr/>
          <p:nvPr/>
        </p:nvSpPr>
        <p:spPr>
          <a:xfrm>
            <a:off x="4866968" y="2241753"/>
            <a:ext cx="7181946" cy="4467715"/>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endParaRPr lang="ru-RU" sz="14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400" kern="0" dirty="0" smtClean="0">
                <a:solidFill>
                  <a:prstClr val="black"/>
                </a:solidFill>
                <a:latin typeface="Segeo UI"/>
              </a:rPr>
              <a:t> </a:t>
            </a:r>
            <a:r>
              <a:rPr lang="ru-RU" sz="1600" kern="0" dirty="0">
                <a:solidFill>
                  <a:prstClr val="black"/>
                </a:solidFill>
                <a:latin typeface="Segeo UI"/>
              </a:rPr>
              <a:t>За II квартал 2020 г. во ФГИС ЦС </a:t>
            </a:r>
            <a:r>
              <a:rPr lang="ru-RU" sz="1600" b="1" kern="0" dirty="0">
                <a:solidFill>
                  <a:srgbClr val="FF0000"/>
                </a:solidFill>
                <a:latin typeface="Segeo UI"/>
              </a:rPr>
              <a:t>2 967 </a:t>
            </a:r>
            <a:r>
              <a:rPr lang="ru-RU" sz="1600" kern="0" dirty="0">
                <a:solidFill>
                  <a:prstClr val="black"/>
                </a:solidFill>
                <a:latin typeface="Segeo UI"/>
              </a:rPr>
              <a:t>юридических лиц представили </a:t>
            </a:r>
            <a:r>
              <a:rPr lang="ru-RU" sz="1600" b="1" kern="0" dirty="0">
                <a:solidFill>
                  <a:srgbClr val="FF0000"/>
                </a:solidFill>
                <a:latin typeface="Segeo UI"/>
              </a:rPr>
              <a:t>13 278 </a:t>
            </a:r>
            <a:r>
              <a:rPr lang="ru-RU" sz="1600" kern="0" dirty="0">
                <a:solidFill>
                  <a:prstClr val="black"/>
                </a:solidFill>
                <a:latin typeface="Segeo UI"/>
              </a:rPr>
              <a:t>уникальных ценовых показателей материалов, изделий, конструкций и оборудования</a:t>
            </a:r>
            <a:r>
              <a:rPr lang="ru-RU" sz="1600" kern="0" dirty="0" smtClean="0">
                <a:solidFill>
                  <a:prstClr val="black"/>
                </a:solidFill>
                <a:latin typeface="Segeo UI"/>
              </a:rPr>
              <a:t>.</a:t>
            </a: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По </a:t>
            </a:r>
            <a:r>
              <a:rPr lang="ru-RU" sz="1600" kern="0" dirty="0">
                <a:solidFill>
                  <a:prstClr val="black"/>
                </a:solidFill>
                <a:latin typeface="Segeo UI"/>
              </a:rPr>
              <a:t>состоянию на 26 ноября 2020 г. в Перечень юридических лиц, обязанных предоставлять информацию о ценах на строительные ресурсы посредством ФГИС включено </a:t>
            </a:r>
            <a:r>
              <a:rPr lang="ru-RU" sz="1600" b="1" kern="0" dirty="0">
                <a:solidFill>
                  <a:srgbClr val="FF0000"/>
                </a:solidFill>
                <a:latin typeface="Segeo UI"/>
              </a:rPr>
              <a:t>12 976 </a:t>
            </a:r>
            <a:r>
              <a:rPr lang="ru-RU" sz="1600" kern="0" dirty="0">
                <a:solidFill>
                  <a:prstClr val="black"/>
                </a:solidFill>
                <a:latin typeface="Segeo UI"/>
              </a:rPr>
              <a:t>юридических лиц.</a:t>
            </a:r>
          </a:p>
          <a:p>
            <a:pPr marL="285750" lvl="0" indent="-285750" algn="just" defTabSz="300613">
              <a:buFont typeface="Wingdings" panose="05000000000000000000" pitchFamily="2" charset="2"/>
              <a:buChar char="Ø"/>
            </a:pPr>
            <a:r>
              <a:rPr lang="ru-RU" sz="1600" kern="0" dirty="0">
                <a:latin typeface="Segeo UI"/>
              </a:rPr>
              <a:t>Зарегистрировались во ФГИС ЦС </a:t>
            </a:r>
            <a:r>
              <a:rPr lang="ru-RU" sz="1600" kern="0" dirty="0" smtClean="0">
                <a:latin typeface="Segeo UI"/>
              </a:rPr>
              <a:t>:</a:t>
            </a:r>
            <a:endParaRPr lang="ru-RU" sz="1600" kern="0" dirty="0">
              <a:latin typeface="Segeo UI"/>
            </a:endParaRPr>
          </a:p>
          <a:p>
            <a:pPr marL="285750" lvl="0" indent="-285750" algn="just" defTabSz="300613">
              <a:buClr>
                <a:schemeClr val="tx1"/>
              </a:buClr>
              <a:buFont typeface="Wingdings" panose="05000000000000000000" pitchFamily="2" charset="2"/>
              <a:buChar char="v"/>
            </a:pPr>
            <a:r>
              <a:rPr lang="ru-RU" sz="1600" b="1" kern="0" dirty="0" smtClean="0">
                <a:solidFill>
                  <a:srgbClr val="FF0000"/>
                </a:solidFill>
                <a:latin typeface="Segeo UI"/>
              </a:rPr>
              <a:t>4 324 </a:t>
            </a:r>
            <a:r>
              <a:rPr lang="ru-RU" sz="1600" kern="0" dirty="0" smtClean="0">
                <a:solidFill>
                  <a:prstClr val="black"/>
                </a:solidFill>
                <a:latin typeface="Segeo UI"/>
              </a:rPr>
              <a:t>юридических </a:t>
            </a:r>
            <a:r>
              <a:rPr lang="ru-RU" sz="1600" kern="0" dirty="0">
                <a:solidFill>
                  <a:prstClr val="black"/>
                </a:solidFill>
                <a:latin typeface="Segeo UI"/>
              </a:rPr>
              <a:t>лица (</a:t>
            </a:r>
            <a:r>
              <a:rPr lang="ru-RU" sz="1600" b="1" kern="0" dirty="0">
                <a:solidFill>
                  <a:srgbClr val="FF0000"/>
                </a:solidFill>
                <a:latin typeface="Segeo UI"/>
              </a:rPr>
              <a:t>33,32% </a:t>
            </a:r>
            <a:r>
              <a:rPr lang="ru-RU" sz="1600" kern="0" dirty="0">
                <a:solidFill>
                  <a:prstClr val="black"/>
                </a:solidFill>
                <a:latin typeface="Segeo UI"/>
              </a:rPr>
              <a:t>от количества юридических лиц, включенных в Перечень).</a:t>
            </a:r>
          </a:p>
          <a:p>
            <a:pPr marL="285750" lvl="0" indent="-285750" algn="just" defTabSz="300613">
              <a:buClr>
                <a:schemeClr val="tx1"/>
              </a:buClr>
              <a:buFont typeface="Wingdings" panose="05000000000000000000" pitchFamily="2" charset="2"/>
              <a:buChar char="v"/>
            </a:pPr>
            <a:r>
              <a:rPr lang="ru-RU" sz="1600" b="1" kern="0" dirty="0" smtClean="0">
                <a:solidFill>
                  <a:srgbClr val="FF0000"/>
                </a:solidFill>
                <a:latin typeface="Segeo UI"/>
              </a:rPr>
              <a:t>4 </a:t>
            </a:r>
            <a:r>
              <a:rPr lang="ru-RU" sz="1600" b="1" kern="0" dirty="0">
                <a:solidFill>
                  <a:srgbClr val="FF0000"/>
                </a:solidFill>
                <a:latin typeface="Segeo UI"/>
              </a:rPr>
              <a:t>291 </a:t>
            </a:r>
            <a:r>
              <a:rPr lang="ru-RU" sz="1600" kern="0" dirty="0">
                <a:solidFill>
                  <a:prstClr val="black"/>
                </a:solidFill>
                <a:latin typeface="Segeo UI"/>
              </a:rPr>
              <a:t>юридическими лицами, что составляет </a:t>
            </a:r>
            <a:r>
              <a:rPr lang="ru-RU" sz="1600" b="1" kern="0" dirty="0">
                <a:solidFill>
                  <a:srgbClr val="FF0000"/>
                </a:solidFill>
                <a:latin typeface="Segeo UI"/>
              </a:rPr>
              <a:t>33,07% </a:t>
            </a:r>
            <a:r>
              <a:rPr lang="ru-RU" sz="1600" kern="0" dirty="0">
                <a:solidFill>
                  <a:prstClr val="black"/>
                </a:solidFill>
                <a:latin typeface="Segeo UI"/>
              </a:rPr>
              <a:t>от количества </a:t>
            </a:r>
            <a:r>
              <a:rPr lang="ru-RU" sz="1600" kern="0" dirty="0" smtClean="0">
                <a:solidFill>
                  <a:prstClr val="black"/>
                </a:solidFill>
                <a:latin typeface="Segeo UI"/>
              </a:rPr>
              <a:t>организаций</a:t>
            </a:r>
            <a:r>
              <a:rPr lang="ru-RU" sz="1600" kern="0" dirty="0">
                <a:solidFill>
                  <a:prstClr val="black"/>
                </a:solidFill>
                <a:latin typeface="Segeo UI"/>
              </a:rPr>
              <a:t>, включенных в Перечень, представлено </a:t>
            </a:r>
            <a:r>
              <a:rPr lang="ru-RU" sz="1600" b="1" kern="0" dirty="0">
                <a:solidFill>
                  <a:srgbClr val="FF0000"/>
                </a:solidFill>
                <a:latin typeface="Segeo UI"/>
              </a:rPr>
              <a:t>17 317 </a:t>
            </a:r>
            <a:r>
              <a:rPr lang="ru-RU" sz="1600" kern="0" dirty="0">
                <a:solidFill>
                  <a:prstClr val="black"/>
                </a:solidFill>
                <a:latin typeface="Segeo UI"/>
              </a:rPr>
              <a:t>уникальных ценовых показателей материалов, изделий, конструкций и оборудования, что на </a:t>
            </a:r>
            <a:r>
              <a:rPr lang="ru-RU" sz="1600" b="1" kern="0" dirty="0">
                <a:solidFill>
                  <a:srgbClr val="FF0000"/>
                </a:solidFill>
                <a:latin typeface="Segeo UI"/>
              </a:rPr>
              <a:t>24,83%</a:t>
            </a:r>
            <a:r>
              <a:rPr lang="ru-RU" sz="1600" kern="0" dirty="0">
                <a:solidFill>
                  <a:prstClr val="black"/>
                </a:solidFill>
                <a:latin typeface="Segeo UI"/>
              </a:rPr>
              <a:t> выше чем во II квартале.</a:t>
            </a:r>
          </a:p>
          <a:p>
            <a:pPr marL="285750" lvl="0" indent="-285750" algn="just" defTabSz="300613">
              <a:buClr>
                <a:schemeClr val="tx1"/>
              </a:buClr>
              <a:buFont typeface="Wingdings" panose="05000000000000000000" pitchFamily="2" charset="2"/>
              <a:buChar char="Ø"/>
            </a:pPr>
            <a:r>
              <a:rPr lang="ru-RU" sz="1600" kern="0" dirty="0">
                <a:solidFill>
                  <a:prstClr val="black"/>
                </a:solidFill>
                <a:latin typeface="Segeo UI"/>
              </a:rPr>
              <a:t>По </a:t>
            </a:r>
            <a:r>
              <a:rPr lang="ru-RU" sz="1600" b="1" kern="0" dirty="0">
                <a:solidFill>
                  <a:srgbClr val="FF0000"/>
                </a:solidFill>
                <a:latin typeface="Segeo UI"/>
              </a:rPr>
              <a:t>83</a:t>
            </a:r>
            <a:r>
              <a:rPr lang="ru-RU" sz="1600" kern="0" dirty="0">
                <a:solidFill>
                  <a:prstClr val="black"/>
                </a:solidFill>
                <a:latin typeface="Segeo UI"/>
              </a:rPr>
              <a:t> субъектам Российской Федерации Информацию представили </a:t>
            </a:r>
            <a:r>
              <a:rPr lang="ru-RU" sz="1600" b="1" kern="0" dirty="0">
                <a:solidFill>
                  <a:srgbClr val="FF0000"/>
                </a:solidFill>
                <a:latin typeface="Segeo UI"/>
              </a:rPr>
              <a:t>99,3% </a:t>
            </a:r>
            <a:r>
              <a:rPr lang="ru-RU" sz="1600" kern="0" dirty="0">
                <a:solidFill>
                  <a:prstClr val="black"/>
                </a:solidFill>
                <a:latin typeface="Segeo UI"/>
              </a:rPr>
              <a:t>организаций, зарегистрированных во ФГИС ЦС.</a:t>
            </a:r>
          </a:p>
        </p:txBody>
      </p:sp>
    </p:spTree>
    <p:extLst>
      <p:ext uri="{BB962C8B-B14F-4D97-AF65-F5344CB8AC3E}">
        <p14:creationId xmlns:p14="http://schemas.microsoft.com/office/powerpoint/2010/main" val="26333156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extLst/>
          </p:nvPr>
        </p:nvGraphicFramePr>
        <p:xfrm>
          <a:off x="383177" y="705395"/>
          <a:ext cx="11504023" cy="59827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943497" y="87086"/>
            <a:ext cx="6662057" cy="707886"/>
          </a:xfrm>
          <a:prstGeom prst="rect">
            <a:avLst/>
          </a:prstGeom>
          <a:noFill/>
        </p:spPr>
        <p:txBody>
          <a:bodyPr wrap="square" rtlCol="0">
            <a:spAutoFit/>
          </a:bodyPr>
          <a:lstStyle/>
          <a:p>
            <a:pPr algn="ctr"/>
            <a:r>
              <a:rPr lang="ru-RU" sz="2000" b="1" dirty="0" smtClean="0">
                <a:latin typeface="Times New Roman" panose="02020603050405020304" pitchFamily="18" charset="0"/>
                <a:cs typeface="Times New Roman" panose="02020603050405020304" pitchFamily="18" charset="0"/>
              </a:rPr>
              <a:t>Динамика предоставления юридическими лицами информации для размещения во ФГИС ЦС</a:t>
            </a:r>
            <a:endParaRPr lang="ru-RU" sz="2000" b="1"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39</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0179723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3058" y="963381"/>
            <a:ext cx="12008942" cy="646331"/>
          </a:xfrm>
          <a:prstGeom prst="rect">
            <a:avLst/>
          </a:prstGeom>
        </p:spPr>
        <p:txBody>
          <a:bodyPr wrap="square">
            <a:spAutoFit/>
          </a:bodyPr>
          <a:lstStyle/>
          <a:p>
            <a:pPr lvl="0" algn="ctr" defTabSz="300613"/>
            <a:r>
              <a:rPr lang="ru-RU" b="1" u="sng" kern="0" dirty="0">
                <a:solidFill>
                  <a:prstClr val="black"/>
                </a:solidFill>
                <a:latin typeface="Segeo UI"/>
              </a:rPr>
              <a:t>Минстроем России подготавливаются к </a:t>
            </a:r>
            <a:r>
              <a:rPr lang="ru-RU" b="1" u="sng" kern="0" dirty="0" smtClean="0">
                <a:solidFill>
                  <a:prstClr val="black"/>
                </a:solidFill>
                <a:latin typeface="Segeo UI"/>
              </a:rPr>
              <a:t>утверждению</a:t>
            </a:r>
          </a:p>
          <a:p>
            <a:pPr lvl="0" algn="ctr" defTabSz="300613"/>
            <a:r>
              <a:rPr lang="ru-RU" b="1" u="sng" kern="0" dirty="0" smtClean="0">
                <a:solidFill>
                  <a:prstClr val="black"/>
                </a:solidFill>
                <a:latin typeface="Segeo UI"/>
              </a:rPr>
              <a:t>13 </a:t>
            </a:r>
            <a:r>
              <a:rPr lang="ru-RU" b="1" u="sng" kern="0" dirty="0">
                <a:solidFill>
                  <a:prstClr val="black"/>
                </a:solidFill>
                <a:latin typeface="Segeo UI"/>
              </a:rPr>
              <a:t>методических документов по ценообразованию в </a:t>
            </a:r>
            <a:r>
              <a:rPr lang="ru-RU" b="1" u="sng" kern="0" dirty="0" smtClean="0">
                <a:solidFill>
                  <a:prstClr val="black"/>
                </a:solidFill>
                <a:latin typeface="Segeo UI"/>
              </a:rPr>
              <a:t>строительстве</a:t>
            </a:r>
            <a:endParaRPr lang="ru-RU" sz="1600" b="1" u="sng" kern="0" dirty="0">
              <a:solidFill>
                <a:prstClr val="black"/>
              </a:solidFill>
              <a:latin typeface="Segeo UI"/>
            </a:endParaRPr>
          </a:p>
        </p:txBody>
      </p:sp>
      <p:sp>
        <p:nvSpPr>
          <p:cNvPr id="13" name="TextBox 12"/>
          <p:cNvSpPr txBox="1"/>
          <p:nvPr/>
        </p:nvSpPr>
        <p:spPr>
          <a:xfrm>
            <a:off x="11726829" y="-6689"/>
            <a:ext cx="502619" cy="3231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ru-RU" sz="1500" noProof="0" dirty="0" smtClean="0">
                <a:solidFill>
                  <a:srgbClr val="4F81BD">
                    <a:lumMod val="50000"/>
                  </a:srgbClr>
                </a:solidFill>
                <a:latin typeface="Century Gothic" panose="020B0502020202020204" pitchFamily="34" charset="0"/>
              </a:rPr>
              <a:t>40</a:t>
            </a:r>
            <a:endParaRPr kumimoji="0" lang="ru-RU" sz="1500" b="0" i="0" u="none" strike="noStrike" kern="1200" cap="none" spc="0" normalizeH="0" baseline="0" noProof="0" dirty="0">
              <a:ln>
                <a:noFill/>
              </a:ln>
              <a:solidFill>
                <a:srgbClr val="4F81BD">
                  <a:lumMod val="50000"/>
                </a:srgbClr>
              </a:solidFill>
              <a:effectLst/>
              <a:uLnTx/>
              <a:uFillTx/>
              <a:latin typeface="Century Gothic" panose="020B0502020202020204" pitchFamily="34" charset="0"/>
              <a:ea typeface="+mn-ea"/>
              <a:cs typeface="+mn-cs"/>
            </a:endParaRPr>
          </a:p>
        </p:txBody>
      </p:sp>
      <p:sp>
        <p:nvSpPr>
          <p:cNvPr id="10" name="Загнутый угол 9"/>
          <p:cNvSpPr/>
          <p:nvPr/>
        </p:nvSpPr>
        <p:spPr>
          <a:xfrm>
            <a:off x="6174557" y="1696825"/>
            <a:ext cx="5867023" cy="500143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800" b="1" i="1" u="sng" strike="noStrike" kern="0" cap="none" spc="0" normalizeH="0" baseline="0" noProof="0" dirty="0" smtClean="0">
              <a:ln>
                <a:noFill/>
              </a:ln>
              <a:solidFill>
                <a:prstClr val="black"/>
              </a:solidFill>
              <a:effectLst/>
              <a:uLnTx/>
              <a:uFillTx/>
              <a:latin typeface="Segeo UI"/>
              <a:ea typeface="+mn-ea"/>
              <a:cs typeface="+mn-cs"/>
            </a:endParaRPr>
          </a:p>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400" b="0" i="0" u="none" strike="noStrike" kern="0" cap="none" spc="0" normalizeH="0" baseline="0" noProof="0" dirty="0">
              <a:ln>
                <a:noFill/>
              </a:ln>
              <a:solidFill>
                <a:prstClr val="black"/>
              </a:solidFill>
              <a:effectLst/>
              <a:uLnTx/>
              <a:uFillTx/>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Методика </a:t>
            </a:r>
            <a:r>
              <a:rPr lang="ru-RU" sz="1600" kern="0" dirty="0">
                <a:solidFill>
                  <a:prstClr val="black"/>
                </a:solidFill>
                <a:latin typeface="Segeo UI"/>
              </a:rPr>
              <a:t>определения сметных цен на затраты труда в </a:t>
            </a:r>
            <a:r>
              <a:rPr lang="ru-RU" sz="1600" kern="0" dirty="0" smtClean="0">
                <a:solidFill>
                  <a:prstClr val="black"/>
                </a:solidFill>
                <a:latin typeface="Segeo UI"/>
              </a:rPr>
              <a:t>строительстве;</a:t>
            </a:r>
          </a:p>
          <a:p>
            <a:pPr marL="285750" lvl="0" indent="-285750" algn="just" defTabSz="300613">
              <a:buFont typeface="Wingdings" panose="05000000000000000000" pitchFamily="2" charset="2"/>
              <a:buChar char="Ø"/>
            </a:pPr>
            <a:endParaRPr lang="ru-RU" sz="4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Методика </a:t>
            </a:r>
            <a:r>
              <a:rPr lang="ru-RU" sz="1600" kern="0" dirty="0">
                <a:solidFill>
                  <a:prstClr val="black"/>
                </a:solidFill>
                <a:latin typeface="Segeo UI"/>
              </a:rPr>
              <a:t>определения сметных цен </a:t>
            </a:r>
            <a:r>
              <a:rPr lang="ru-RU" sz="1600" kern="0" dirty="0" smtClean="0">
                <a:solidFill>
                  <a:prstClr val="black"/>
                </a:solidFill>
                <a:latin typeface="Segeo UI"/>
              </a:rPr>
              <a:t>                                на </a:t>
            </a:r>
            <a:r>
              <a:rPr lang="ru-RU" sz="1600" kern="0" dirty="0">
                <a:solidFill>
                  <a:prstClr val="black"/>
                </a:solidFill>
                <a:latin typeface="Segeo UI"/>
              </a:rPr>
              <a:t>материалы, изделия, конструкции, оборудование </a:t>
            </a:r>
            <a:r>
              <a:rPr lang="ru-RU" sz="1600" kern="0" dirty="0" smtClean="0">
                <a:solidFill>
                  <a:prstClr val="black"/>
                </a:solidFill>
                <a:latin typeface="Segeo UI"/>
              </a:rPr>
              <a:t>                           и </a:t>
            </a:r>
            <a:r>
              <a:rPr lang="ru-RU" sz="1600" kern="0" dirty="0">
                <a:solidFill>
                  <a:prstClr val="black"/>
                </a:solidFill>
                <a:latin typeface="Segeo UI"/>
              </a:rPr>
              <a:t>цен услуг, </a:t>
            </a:r>
            <a:r>
              <a:rPr lang="ru-RU" sz="1600" kern="0" dirty="0" smtClean="0">
                <a:solidFill>
                  <a:prstClr val="black"/>
                </a:solidFill>
                <a:latin typeface="Segeo UI"/>
              </a:rPr>
              <a:t>связанных с транспортировкой грузов                               для строительства;</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стоимости работ </a:t>
            </a:r>
            <a:r>
              <a:rPr lang="ru-RU" sz="1600" kern="0" dirty="0" smtClean="0">
                <a:solidFill>
                  <a:prstClr val="black"/>
                </a:solidFill>
                <a:latin typeface="Segeo UI"/>
              </a:rPr>
              <a:t>                              по </a:t>
            </a:r>
            <a:r>
              <a:rPr lang="ru-RU" sz="1600" kern="0" dirty="0">
                <a:solidFill>
                  <a:prstClr val="black"/>
                </a:solidFill>
                <a:latin typeface="Segeo UI"/>
              </a:rPr>
              <a:t>инженерным </a:t>
            </a:r>
            <a:r>
              <a:rPr lang="ru-RU" sz="1600" kern="0" dirty="0" smtClean="0">
                <a:solidFill>
                  <a:prstClr val="black"/>
                </a:solidFill>
                <a:latin typeface="Segeo UI"/>
              </a:rPr>
              <a:t>изысканиям;</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применения сметных </a:t>
            </a:r>
            <a:r>
              <a:rPr lang="ru-RU" sz="1600" kern="0" dirty="0" smtClean="0">
                <a:solidFill>
                  <a:prstClr val="black"/>
                </a:solidFill>
                <a:latin typeface="Segeo UI"/>
              </a:rPr>
              <a:t>норм;</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Методика разработки сметных норм на строительные работы, ремонтно-строительные работы, работы по сохранению объектов культурного наследия (памятников истории и культуры) народов Российской Федерации;</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Методика </a:t>
            </a:r>
            <a:r>
              <a:rPr lang="ru-RU" sz="1600" kern="0" dirty="0">
                <a:solidFill>
                  <a:prstClr val="black"/>
                </a:solidFill>
                <a:latin typeface="Segeo UI"/>
              </a:rPr>
              <a:t>определения сметной стоимости строительства с использованием федеральных единичных </a:t>
            </a:r>
            <a:r>
              <a:rPr lang="ru-RU" sz="1600" kern="0" dirty="0" smtClean="0">
                <a:solidFill>
                  <a:prstClr val="black"/>
                </a:solidFill>
                <a:latin typeface="Segeo UI"/>
              </a:rPr>
              <a:t>расценок.</a:t>
            </a:r>
            <a:endParaRPr lang="ru-RU" sz="1600" kern="0" dirty="0">
              <a:solidFill>
                <a:prstClr val="black"/>
              </a:solidFill>
              <a:latin typeface="Segeo UI"/>
            </a:endParaRPr>
          </a:p>
        </p:txBody>
      </p:sp>
      <p:sp>
        <p:nvSpPr>
          <p:cNvPr id="8" name="Загнутый угол 7"/>
          <p:cNvSpPr/>
          <p:nvPr/>
        </p:nvSpPr>
        <p:spPr>
          <a:xfrm>
            <a:off x="183058" y="1696825"/>
            <a:ext cx="5844157" cy="5001438"/>
          </a:xfrm>
          <a:prstGeom prst="foldedCorner">
            <a:avLst/>
          </a:prstGeom>
          <a:solidFill>
            <a:schemeClr val="accent1">
              <a:lumMod val="40000"/>
              <a:lumOff val="60000"/>
            </a:schemeClr>
          </a:solidFill>
          <a:ln w="25400" cap="flat" cmpd="sng" algn="ctr">
            <a:solidFill>
              <a:schemeClr val="accent1">
                <a:lumMod val="75000"/>
              </a:schemeClr>
            </a:solidFill>
            <a:prstDash val="solid"/>
          </a:ln>
          <a:effectLst>
            <a:outerShdw blurRad="266700" dist="50800" dir="13800000" sx="102000" sy="102000" algn="ctr" rotWithShape="0">
              <a:schemeClr val="accent1">
                <a:lumMod val="50000"/>
                <a:alpha val="34000"/>
              </a:schemeClr>
            </a:outerShdw>
          </a:effectLst>
        </p:spPr>
        <p:txBody>
          <a:bodyPr rtlCol="0" anchor="ctr"/>
          <a:lstStyle/>
          <a:p>
            <a:pPr marL="0" marR="0" lvl="0" indent="0" algn="ctr" defTabSz="300613" rtl="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a:ln>
                <a:noFill/>
              </a:ln>
              <a:solidFill>
                <a:prstClr val="black"/>
              </a:solidFill>
              <a:effectLst/>
              <a:uLnTx/>
              <a:uFillTx/>
              <a:latin typeface="Segeo UI"/>
              <a:ea typeface="+mn-ea"/>
              <a:cs typeface="+mn-cs"/>
            </a:endParaRP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endParaRPr lang="ru-RU" sz="1600" kern="0" dirty="0" smtClean="0">
              <a:solidFill>
                <a:prstClr val="black"/>
              </a:solidFill>
              <a:latin typeface="Segeo UI"/>
            </a:endParaRPr>
          </a:p>
          <a:p>
            <a:pPr marL="285750" lvl="0" indent="-285750" algn="just" defTabSz="300613">
              <a:buFont typeface="Wingdings" panose="05000000000000000000" pitchFamily="2" charset="2"/>
              <a:buChar char="Ø"/>
            </a:pPr>
            <a:r>
              <a:rPr lang="ru-RU" sz="1600" kern="0" dirty="0" smtClean="0">
                <a:solidFill>
                  <a:prstClr val="black"/>
                </a:solidFill>
                <a:latin typeface="Segeo UI"/>
              </a:rPr>
              <a:t>Методика </a:t>
            </a:r>
            <a:r>
              <a:rPr lang="ru-RU" sz="1600" kern="0" dirty="0">
                <a:solidFill>
                  <a:prstClr val="black"/>
                </a:solidFill>
                <a:latin typeface="Segeo UI"/>
              </a:rPr>
              <a:t>определения величины накладных расходов в </a:t>
            </a:r>
            <a:r>
              <a:rPr lang="ru-RU" sz="1600" kern="0" dirty="0" smtClean="0">
                <a:solidFill>
                  <a:prstClr val="black"/>
                </a:solidFill>
                <a:latin typeface="Segeo UI"/>
              </a:rPr>
              <a:t>строительстве;</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величины сметной прибыли </a:t>
            </a:r>
            <a:r>
              <a:rPr lang="ru-RU" sz="1600" kern="0" dirty="0" smtClean="0">
                <a:solidFill>
                  <a:prstClr val="black"/>
                </a:solidFill>
                <a:latin typeface="Segeo UI"/>
              </a:rPr>
              <a:t>                   в строительстве;</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сметных цен </a:t>
            </a:r>
            <a:r>
              <a:rPr lang="ru-RU" sz="1600" kern="0" dirty="0" smtClean="0">
                <a:solidFill>
                  <a:prstClr val="black"/>
                </a:solidFill>
                <a:latin typeface="Segeo UI"/>
              </a:rPr>
              <a:t>                                 на </a:t>
            </a:r>
            <a:r>
              <a:rPr lang="ru-RU" sz="1600" kern="0" dirty="0">
                <a:solidFill>
                  <a:prstClr val="black"/>
                </a:solidFill>
                <a:latin typeface="Segeo UI"/>
              </a:rPr>
              <a:t>эксплуатацию машин и </a:t>
            </a:r>
            <a:r>
              <a:rPr lang="ru-RU" sz="1600" kern="0" dirty="0" smtClean="0">
                <a:solidFill>
                  <a:prstClr val="black"/>
                </a:solidFill>
                <a:latin typeface="Segeo UI"/>
              </a:rPr>
              <a:t>механизмов;</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дополнительных затрат </a:t>
            </a:r>
            <a:r>
              <a:rPr lang="ru-RU" sz="1600" kern="0" dirty="0" smtClean="0">
                <a:solidFill>
                  <a:prstClr val="black"/>
                </a:solidFill>
                <a:latin typeface="Segeo UI"/>
              </a:rPr>
              <a:t>                  при </a:t>
            </a:r>
            <a:r>
              <a:rPr lang="ru-RU" sz="1600" kern="0" dirty="0">
                <a:solidFill>
                  <a:prstClr val="black"/>
                </a:solidFill>
                <a:latin typeface="Segeo UI"/>
              </a:rPr>
              <a:t>производстве работ в зимнее </a:t>
            </a:r>
            <a:r>
              <a:rPr lang="ru-RU" sz="1600" kern="0" dirty="0" smtClean="0">
                <a:solidFill>
                  <a:prstClr val="black"/>
                </a:solidFill>
                <a:latin typeface="Segeo UI"/>
              </a:rPr>
              <a:t>время;</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стоимости работ </a:t>
            </a:r>
            <a:r>
              <a:rPr lang="ru-RU" sz="1600" kern="0" dirty="0" smtClean="0">
                <a:solidFill>
                  <a:prstClr val="black"/>
                </a:solidFill>
                <a:latin typeface="Segeo UI"/>
              </a:rPr>
              <a:t>                             по </a:t>
            </a:r>
            <a:r>
              <a:rPr lang="ru-RU" sz="1600" kern="0" dirty="0">
                <a:solidFill>
                  <a:prstClr val="black"/>
                </a:solidFill>
                <a:latin typeface="Segeo UI"/>
              </a:rPr>
              <a:t>подготовке проектной документации, содержащей материалы в форме информационной </a:t>
            </a:r>
            <a:r>
              <a:rPr lang="ru-RU" sz="1600" kern="0" dirty="0" smtClean="0">
                <a:solidFill>
                  <a:prstClr val="black"/>
                </a:solidFill>
                <a:latin typeface="Segeo UI"/>
              </a:rPr>
              <a:t>модели;</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определения стоимости работ </a:t>
            </a:r>
            <a:r>
              <a:rPr lang="ru-RU" sz="1600" kern="0" dirty="0" smtClean="0">
                <a:solidFill>
                  <a:prstClr val="black"/>
                </a:solidFill>
                <a:latin typeface="Segeo UI"/>
              </a:rPr>
              <a:t>                            по </a:t>
            </a:r>
            <a:r>
              <a:rPr lang="ru-RU" sz="1600" kern="0" dirty="0">
                <a:solidFill>
                  <a:prstClr val="black"/>
                </a:solidFill>
                <a:latin typeface="Segeo UI"/>
              </a:rPr>
              <a:t>подготовке проектной </a:t>
            </a:r>
            <a:r>
              <a:rPr lang="ru-RU" sz="1600" kern="0" dirty="0" smtClean="0">
                <a:solidFill>
                  <a:prstClr val="black"/>
                </a:solidFill>
                <a:latin typeface="Segeo UI"/>
              </a:rPr>
              <a:t>документации;</a:t>
            </a:r>
          </a:p>
          <a:p>
            <a:pPr marL="285750" lvl="0" indent="-285750" algn="just" defTabSz="300613">
              <a:buFont typeface="Wingdings" panose="05000000000000000000" pitchFamily="2" charset="2"/>
              <a:buChar char="Ø"/>
            </a:pPr>
            <a:endParaRPr lang="ru-RU" sz="400" kern="0" dirty="0">
              <a:solidFill>
                <a:prstClr val="black"/>
              </a:solidFill>
              <a:latin typeface="Segeo UI"/>
            </a:endParaRPr>
          </a:p>
          <a:p>
            <a:pPr marL="285750" lvl="0" indent="-285750" algn="just" defTabSz="300613">
              <a:buFont typeface="Wingdings" panose="05000000000000000000" pitchFamily="2" charset="2"/>
              <a:buChar char="Ø"/>
            </a:pPr>
            <a:r>
              <a:rPr lang="ru-RU" sz="1600" kern="0" dirty="0">
                <a:solidFill>
                  <a:prstClr val="black"/>
                </a:solidFill>
                <a:latin typeface="Segeo UI"/>
              </a:rPr>
              <a:t>Методика разработки сметных норм на </a:t>
            </a:r>
            <a:r>
              <a:rPr lang="ru-RU" sz="1600" kern="0" dirty="0" smtClean="0">
                <a:solidFill>
                  <a:prstClr val="black"/>
                </a:solidFill>
                <a:latin typeface="Segeo UI"/>
              </a:rPr>
              <a:t>монтаж</a:t>
            </a:r>
            <a:r>
              <a:rPr lang="ru-RU" sz="1600" kern="0" dirty="0">
                <a:solidFill>
                  <a:prstClr val="black"/>
                </a:solidFill>
                <a:latin typeface="Segeo UI"/>
              </a:rPr>
              <a:t>, капитальный ремонт </a:t>
            </a:r>
            <a:r>
              <a:rPr lang="ru-RU" sz="1600" kern="0" dirty="0" smtClean="0">
                <a:solidFill>
                  <a:prstClr val="black"/>
                </a:solidFill>
                <a:latin typeface="Segeo UI"/>
              </a:rPr>
              <a:t>оборудования                                              и пусконаладочные  работы.</a:t>
            </a:r>
          </a:p>
          <a:p>
            <a:pPr marR="0" lvl="0" algn="just" defTabSz="300613" rtl="0" eaLnBrk="1" fontAlgn="auto" latinLnBrk="0" hangingPunct="1">
              <a:lnSpc>
                <a:spcPct val="100000"/>
              </a:lnSpc>
              <a:spcBef>
                <a:spcPts val="0"/>
              </a:spcBef>
              <a:spcAft>
                <a:spcPts val="0"/>
              </a:spcAft>
              <a:buClrTx/>
              <a:buSzTx/>
              <a:tabLst/>
              <a:defRPr/>
            </a:pPr>
            <a:endParaRPr kumimoji="0" lang="ru-RU" sz="1600" b="0" i="0" u="none" strike="noStrike" kern="0" cap="none" spc="0" normalizeH="0" baseline="0" noProof="0" dirty="0">
              <a:ln>
                <a:noFill/>
              </a:ln>
              <a:solidFill>
                <a:prstClr val="black"/>
              </a:solidFill>
              <a:effectLst/>
              <a:uLnTx/>
              <a:uFillTx/>
              <a:latin typeface="Segeo UI"/>
              <a:ea typeface="+mn-ea"/>
              <a:cs typeface="+mn-cs"/>
            </a:endParaRPr>
          </a:p>
        </p:txBody>
      </p:sp>
    </p:spTree>
    <p:extLst>
      <p:ext uri="{BB962C8B-B14F-4D97-AF65-F5344CB8AC3E}">
        <p14:creationId xmlns:p14="http://schemas.microsoft.com/office/powerpoint/2010/main" val="16435296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858000"/>
          </a:xfrm>
          <a:prstGeom prst="rect">
            <a:avLst/>
          </a:prstGeom>
          <a:solidFill>
            <a:srgbClr val="0E3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Прямоугольник 4"/>
          <p:cNvSpPr/>
          <p:nvPr/>
        </p:nvSpPr>
        <p:spPr>
          <a:xfrm>
            <a:off x="604912" y="489845"/>
            <a:ext cx="10982176" cy="587831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550" y="728663"/>
            <a:ext cx="2884067" cy="1163637"/>
          </a:xfrm>
          <a:prstGeom prst="rect">
            <a:avLst/>
          </a:prstGeom>
        </p:spPr>
      </p:pic>
      <p:sp>
        <p:nvSpPr>
          <p:cNvPr id="7" name="TextBox 6"/>
          <p:cNvSpPr txBox="1"/>
          <p:nvPr/>
        </p:nvSpPr>
        <p:spPr>
          <a:xfrm>
            <a:off x="2152650" y="3073717"/>
            <a:ext cx="7772400" cy="1077218"/>
          </a:xfrm>
          <a:prstGeom prst="rect">
            <a:avLst/>
          </a:prstGeom>
          <a:noFill/>
        </p:spPr>
        <p:txBody>
          <a:bodyPr wrap="square" rtlCol="0" anchor="b">
            <a:spAutoFit/>
          </a:bodyPr>
          <a:lstStyle/>
          <a:p>
            <a:pPr marL="0" marR="0" lvl="0" indent="0" algn="l" defTabSz="400817"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СПАСИБО</a:t>
            </a:r>
            <a:br>
              <a:rPr kumimoji="0" lang="ru-RU" sz="3200" b="1" i="0" u="none" strike="noStrike" kern="1200" cap="none" spc="0" normalizeH="0" baseline="0" noProof="0" dirty="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ru-RU" sz="3200" b="1" i="0" u="none" strike="noStrike" kern="1200" cap="none" spc="0" normalizeH="0" baseline="0" noProof="0" dirty="0">
                <a:ln>
                  <a:noFill/>
                </a:ln>
                <a:solidFill>
                  <a:srgbClr val="0E3D60"/>
                </a:solidFill>
                <a:effectLst/>
                <a:uLnTx/>
                <a:uFillTx/>
                <a:latin typeface="Tahoma" panose="020B0604030504040204" pitchFamily="34" charset="0"/>
                <a:ea typeface="Tahoma" panose="020B0604030504040204" pitchFamily="34" charset="0"/>
                <a:cs typeface="Tahoma" panose="020B0604030504040204" pitchFamily="34" charset="0"/>
              </a:rPr>
              <a:t>ЗА ВНИМАНИЕ</a:t>
            </a:r>
          </a:p>
        </p:txBody>
      </p:sp>
      <p:sp>
        <p:nvSpPr>
          <p:cNvPr id="9" name="Скругленный прямоугольник 8"/>
          <p:cNvSpPr/>
          <p:nvPr/>
        </p:nvSpPr>
        <p:spPr>
          <a:xfrm>
            <a:off x="2268538" y="4362450"/>
            <a:ext cx="1512887" cy="45719"/>
          </a:xfrm>
          <a:prstGeom prst="roundRect">
            <a:avLst/>
          </a:prstGeom>
          <a:solidFill>
            <a:srgbClr val="F6A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00817"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09982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4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4430</TotalTime>
  <Words>7038</Words>
  <Application>Microsoft Office PowerPoint</Application>
  <PresentationFormat>Широкоэкранный</PresentationFormat>
  <Paragraphs>824</Paragraphs>
  <Slides>41</Slides>
  <Notes>16</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4</vt:i4>
      </vt:variant>
      <vt:variant>
        <vt:lpstr>Заголовки слайдов</vt:lpstr>
      </vt:variant>
      <vt:variant>
        <vt:i4>41</vt:i4>
      </vt:variant>
    </vt:vector>
  </HeadingPairs>
  <TitlesOfParts>
    <vt:vector size="56" baseType="lpstr">
      <vt:lpstr>Arial</vt:lpstr>
      <vt:lpstr>Calibri</vt:lpstr>
      <vt:lpstr>Century Gothic</vt:lpstr>
      <vt:lpstr>Open Sans</vt:lpstr>
      <vt:lpstr>Segeo UI</vt:lpstr>
      <vt:lpstr>Segoe UI Semibold</vt:lpstr>
      <vt:lpstr>Segoe UI Symbol</vt:lpstr>
      <vt:lpstr>Shonar Bangla</vt:lpstr>
      <vt:lpstr>Tahoma</vt:lpstr>
      <vt:lpstr>Times New Roman</vt:lpstr>
      <vt:lpstr>Wingdings</vt:lpstr>
      <vt:lpstr>4_Тема Office</vt:lpstr>
      <vt:lpstr>2_Тема Office</vt:lpstr>
      <vt:lpstr>5_Тема Office</vt:lpstr>
      <vt:lpstr>3_Тема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Тютьмина Ирина Викторовна</cp:lastModifiedBy>
  <cp:revision>448</cp:revision>
  <cp:lastPrinted>2020-11-20T13:30:38Z</cp:lastPrinted>
  <dcterms:created xsi:type="dcterms:W3CDTF">2020-11-18T10:49:34Z</dcterms:created>
  <dcterms:modified xsi:type="dcterms:W3CDTF">2020-12-01T06:32:46Z</dcterms:modified>
</cp:coreProperties>
</file>